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34"/>
  </p:notesMasterIdLst>
  <p:sldIdLst>
    <p:sldId id="260" r:id="rId6"/>
    <p:sldId id="321" r:id="rId7"/>
    <p:sldId id="318" r:id="rId8"/>
    <p:sldId id="269" r:id="rId9"/>
    <p:sldId id="285" r:id="rId10"/>
    <p:sldId id="287" r:id="rId11"/>
    <p:sldId id="273" r:id="rId12"/>
    <p:sldId id="294" r:id="rId13"/>
    <p:sldId id="289" r:id="rId14"/>
    <p:sldId id="291" r:id="rId15"/>
    <p:sldId id="296" r:id="rId16"/>
    <p:sldId id="316" r:id="rId17"/>
    <p:sldId id="305" r:id="rId18"/>
    <p:sldId id="306" r:id="rId19"/>
    <p:sldId id="307" r:id="rId20"/>
    <p:sldId id="319" r:id="rId21"/>
    <p:sldId id="320" r:id="rId22"/>
    <p:sldId id="292" r:id="rId23"/>
    <p:sldId id="297" r:id="rId24"/>
    <p:sldId id="298" r:id="rId25"/>
    <p:sldId id="299" r:id="rId26"/>
    <p:sldId id="300" r:id="rId27"/>
    <p:sldId id="301" r:id="rId28"/>
    <p:sldId id="293" r:id="rId29"/>
    <p:sldId id="302" r:id="rId30"/>
    <p:sldId id="303" r:id="rId31"/>
    <p:sldId id="295" r:id="rId32"/>
    <p:sldId id="3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25668A-6A1F-C07C-DB30-A1E7AFB70997}" name="Amanda McNamara" initials="AM" userId="S::amcnamara@britishhorseracing.com::aec57ecd-954b-447c-a165-8c3344b3a9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C5480-CC3F-4758-9793-67DA2FAAD1FE}" v="2" dt="2022-06-01T17:53:32.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autoAdjust="0"/>
  </p:normalViewPr>
  <p:slideViewPr>
    <p:cSldViewPr snapToGrid="0">
      <p:cViewPr varScale="1">
        <p:scale>
          <a:sx n="95" d="100"/>
          <a:sy n="95" d="100"/>
        </p:scale>
        <p:origin x="1320" y="60"/>
      </p:cViewPr>
      <p:guideLst>
        <p:guide orient="horz" pos="2160"/>
        <p:guide pos="2880"/>
      </p:guideLst>
    </p:cSldViewPr>
  </p:slideViewPr>
  <p:outlineViewPr>
    <p:cViewPr>
      <p:scale>
        <a:sx n="33" d="100"/>
        <a:sy n="33" d="100"/>
      </p:scale>
      <p:origin x="0" y="-75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032"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Quinn" userId="12a5254c-55cf-440a-9250-ad9a311ccd26" providerId="ADAL" clId="{652C5480-CC3F-4758-9793-67DA2FAAD1FE}"/>
    <pc:docChg chg="undo custSel delSld modSld sldOrd">
      <pc:chgData name="Ruth Quinn" userId="12a5254c-55cf-440a-9250-ad9a311ccd26" providerId="ADAL" clId="{652C5480-CC3F-4758-9793-67DA2FAAD1FE}" dt="2022-06-01T18:03:00.873" v="442" actId="47"/>
      <pc:docMkLst>
        <pc:docMk/>
      </pc:docMkLst>
      <pc:sldChg chg="modSp mod">
        <pc:chgData name="Ruth Quinn" userId="12a5254c-55cf-440a-9250-ad9a311ccd26" providerId="ADAL" clId="{652C5480-CC3F-4758-9793-67DA2FAAD1FE}" dt="2022-06-01T17:51:33.178" v="260" actId="6549"/>
        <pc:sldMkLst>
          <pc:docMk/>
          <pc:sldMk cId="1934814833" sldId="273"/>
        </pc:sldMkLst>
        <pc:spChg chg="mod">
          <ac:chgData name="Ruth Quinn" userId="12a5254c-55cf-440a-9250-ad9a311ccd26" providerId="ADAL" clId="{652C5480-CC3F-4758-9793-67DA2FAAD1FE}" dt="2022-06-01T17:51:33.178" v="260" actId="6549"/>
          <ac:spMkLst>
            <pc:docMk/>
            <pc:sldMk cId="1934814833" sldId="273"/>
            <ac:spMk id="3" creationId="{00000000-0000-0000-0000-000000000000}"/>
          </ac:spMkLst>
        </pc:spChg>
      </pc:sldChg>
      <pc:sldChg chg="modSp mod">
        <pc:chgData name="Ruth Quinn" userId="12a5254c-55cf-440a-9250-ad9a311ccd26" providerId="ADAL" clId="{652C5480-CC3F-4758-9793-67DA2FAAD1FE}" dt="2022-06-01T17:49:19.814" v="226" actId="6549"/>
        <pc:sldMkLst>
          <pc:docMk/>
          <pc:sldMk cId="4115541472" sldId="285"/>
        </pc:sldMkLst>
        <pc:spChg chg="mod">
          <ac:chgData name="Ruth Quinn" userId="12a5254c-55cf-440a-9250-ad9a311ccd26" providerId="ADAL" clId="{652C5480-CC3F-4758-9793-67DA2FAAD1FE}" dt="2022-06-01T17:49:19.814" v="226" actId="6549"/>
          <ac:spMkLst>
            <pc:docMk/>
            <pc:sldMk cId="4115541472" sldId="285"/>
            <ac:spMk id="3" creationId="{00000000-0000-0000-0000-000000000000}"/>
          </ac:spMkLst>
        </pc:spChg>
      </pc:sldChg>
      <pc:sldChg chg="modSp del mod ord">
        <pc:chgData name="Ruth Quinn" userId="12a5254c-55cf-440a-9250-ad9a311ccd26" providerId="ADAL" clId="{652C5480-CC3F-4758-9793-67DA2FAAD1FE}" dt="2022-06-01T18:03:00.873" v="442" actId="47"/>
        <pc:sldMkLst>
          <pc:docMk/>
          <pc:sldMk cId="1124009403" sldId="286"/>
        </pc:sldMkLst>
        <pc:spChg chg="mod">
          <ac:chgData name="Ruth Quinn" userId="12a5254c-55cf-440a-9250-ad9a311ccd26" providerId="ADAL" clId="{652C5480-CC3F-4758-9793-67DA2FAAD1FE}" dt="2022-06-01T16:43:01.034" v="6" actId="20577"/>
          <ac:spMkLst>
            <pc:docMk/>
            <pc:sldMk cId="1124009403" sldId="286"/>
            <ac:spMk id="3" creationId="{00000000-0000-0000-0000-000000000000}"/>
          </ac:spMkLst>
        </pc:spChg>
      </pc:sldChg>
      <pc:sldChg chg="modSp mod">
        <pc:chgData name="Ruth Quinn" userId="12a5254c-55cf-440a-9250-ad9a311ccd26" providerId="ADAL" clId="{652C5480-CC3F-4758-9793-67DA2FAAD1FE}" dt="2022-06-01T17:52:46.839" v="261" actId="6549"/>
        <pc:sldMkLst>
          <pc:docMk/>
          <pc:sldMk cId="1112955238" sldId="289"/>
        </pc:sldMkLst>
        <pc:spChg chg="mod">
          <ac:chgData name="Ruth Quinn" userId="12a5254c-55cf-440a-9250-ad9a311ccd26" providerId="ADAL" clId="{652C5480-CC3F-4758-9793-67DA2FAAD1FE}" dt="2022-06-01T17:52:46.839" v="261" actId="6549"/>
          <ac:spMkLst>
            <pc:docMk/>
            <pc:sldMk cId="1112955238" sldId="289"/>
            <ac:spMk id="3" creationId="{00000000-0000-0000-0000-000000000000}"/>
          </ac:spMkLst>
        </pc:spChg>
      </pc:sldChg>
      <pc:sldChg chg="modSp mod">
        <pc:chgData name="Ruth Quinn" userId="12a5254c-55cf-440a-9250-ad9a311ccd26" providerId="ADAL" clId="{652C5480-CC3F-4758-9793-67DA2FAAD1FE}" dt="2022-06-01T17:54:30.858" v="273" actId="20577"/>
        <pc:sldMkLst>
          <pc:docMk/>
          <pc:sldMk cId="3817253929" sldId="294"/>
        </pc:sldMkLst>
        <pc:spChg chg="mod">
          <ac:chgData name="Ruth Quinn" userId="12a5254c-55cf-440a-9250-ad9a311ccd26" providerId="ADAL" clId="{652C5480-CC3F-4758-9793-67DA2FAAD1FE}" dt="2022-06-01T17:54:30.858" v="273" actId="20577"/>
          <ac:spMkLst>
            <pc:docMk/>
            <pc:sldMk cId="3817253929" sldId="294"/>
            <ac:spMk id="3" creationId="{00000000-0000-0000-0000-000000000000}"/>
          </ac:spMkLst>
        </pc:spChg>
      </pc:sldChg>
      <pc:sldChg chg="modSp mod">
        <pc:chgData name="Ruth Quinn" userId="12a5254c-55cf-440a-9250-ad9a311ccd26" providerId="ADAL" clId="{652C5480-CC3F-4758-9793-67DA2FAAD1FE}" dt="2022-06-01T18:02:32.178" v="439" actId="6549"/>
        <pc:sldMkLst>
          <pc:docMk/>
          <pc:sldMk cId="4087998329" sldId="295"/>
        </pc:sldMkLst>
        <pc:spChg chg="mod">
          <ac:chgData name="Ruth Quinn" userId="12a5254c-55cf-440a-9250-ad9a311ccd26" providerId="ADAL" clId="{652C5480-CC3F-4758-9793-67DA2FAAD1FE}" dt="2022-06-01T18:02:32.178" v="439" actId="6549"/>
          <ac:spMkLst>
            <pc:docMk/>
            <pc:sldMk cId="4087998329" sldId="295"/>
            <ac:spMk id="3" creationId="{00000000-0000-0000-0000-000000000000}"/>
          </ac:spMkLst>
        </pc:spChg>
      </pc:sldChg>
      <pc:sldChg chg="modSp mod">
        <pc:chgData name="Ruth Quinn" userId="12a5254c-55cf-440a-9250-ad9a311ccd26" providerId="ADAL" clId="{652C5480-CC3F-4758-9793-67DA2FAAD1FE}" dt="2022-06-01T17:53:43.979" v="266" actId="5793"/>
        <pc:sldMkLst>
          <pc:docMk/>
          <pc:sldMk cId="1341708290" sldId="296"/>
        </pc:sldMkLst>
        <pc:spChg chg="mod">
          <ac:chgData name="Ruth Quinn" userId="12a5254c-55cf-440a-9250-ad9a311ccd26" providerId="ADAL" clId="{652C5480-CC3F-4758-9793-67DA2FAAD1FE}" dt="2022-06-01T17:53:43.979" v="266" actId="5793"/>
          <ac:spMkLst>
            <pc:docMk/>
            <pc:sldMk cId="1341708290" sldId="296"/>
            <ac:spMk id="3" creationId="{00000000-0000-0000-0000-000000000000}"/>
          </ac:spMkLst>
        </pc:spChg>
      </pc:sldChg>
      <pc:sldChg chg="modSp mod">
        <pc:chgData name="Ruth Quinn" userId="12a5254c-55cf-440a-9250-ad9a311ccd26" providerId="ADAL" clId="{652C5480-CC3F-4758-9793-67DA2FAAD1FE}" dt="2022-06-01T17:56:49.576" v="293" actId="6549"/>
        <pc:sldMkLst>
          <pc:docMk/>
          <pc:sldMk cId="1049303665" sldId="298"/>
        </pc:sldMkLst>
        <pc:spChg chg="mod">
          <ac:chgData name="Ruth Quinn" userId="12a5254c-55cf-440a-9250-ad9a311ccd26" providerId="ADAL" clId="{652C5480-CC3F-4758-9793-67DA2FAAD1FE}" dt="2022-06-01T17:56:49.576" v="293" actId="6549"/>
          <ac:spMkLst>
            <pc:docMk/>
            <pc:sldMk cId="1049303665" sldId="298"/>
            <ac:spMk id="3" creationId="{00000000-0000-0000-0000-000000000000}"/>
          </ac:spMkLst>
        </pc:spChg>
      </pc:sldChg>
      <pc:sldChg chg="modSp mod">
        <pc:chgData name="Ruth Quinn" userId="12a5254c-55cf-440a-9250-ad9a311ccd26" providerId="ADAL" clId="{652C5480-CC3F-4758-9793-67DA2FAAD1FE}" dt="2022-06-01T17:57:10.896" v="298" actId="6549"/>
        <pc:sldMkLst>
          <pc:docMk/>
          <pc:sldMk cId="442624306" sldId="299"/>
        </pc:sldMkLst>
        <pc:spChg chg="mod">
          <ac:chgData name="Ruth Quinn" userId="12a5254c-55cf-440a-9250-ad9a311ccd26" providerId="ADAL" clId="{652C5480-CC3F-4758-9793-67DA2FAAD1FE}" dt="2022-06-01T17:57:10.896" v="298" actId="6549"/>
          <ac:spMkLst>
            <pc:docMk/>
            <pc:sldMk cId="442624306" sldId="299"/>
            <ac:spMk id="6" creationId="{55D852BE-65CF-1318-3A6A-D2FED55E2D8F}"/>
          </ac:spMkLst>
        </pc:spChg>
      </pc:sldChg>
      <pc:sldChg chg="modSp mod">
        <pc:chgData name="Ruth Quinn" userId="12a5254c-55cf-440a-9250-ad9a311ccd26" providerId="ADAL" clId="{652C5480-CC3F-4758-9793-67DA2FAAD1FE}" dt="2022-06-01T17:59:55.286" v="406" actId="6549"/>
        <pc:sldMkLst>
          <pc:docMk/>
          <pc:sldMk cId="1303098173" sldId="300"/>
        </pc:sldMkLst>
        <pc:spChg chg="mod">
          <ac:chgData name="Ruth Quinn" userId="12a5254c-55cf-440a-9250-ad9a311ccd26" providerId="ADAL" clId="{652C5480-CC3F-4758-9793-67DA2FAAD1FE}" dt="2022-06-01T17:59:55.286" v="406" actId="6549"/>
          <ac:spMkLst>
            <pc:docMk/>
            <pc:sldMk cId="1303098173" sldId="300"/>
            <ac:spMk id="3" creationId="{00000000-0000-0000-0000-000000000000}"/>
          </ac:spMkLst>
        </pc:spChg>
      </pc:sldChg>
      <pc:sldChg chg="modSp mod">
        <pc:chgData name="Ruth Quinn" userId="12a5254c-55cf-440a-9250-ad9a311ccd26" providerId="ADAL" clId="{652C5480-CC3F-4758-9793-67DA2FAAD1FE}" dt="2022-06-01T18:01:53.798" v="411" actId="6549"/>
        <pc:sldMkLst>
          <pc:docMk/>
          <pc:sldMk cId="2941812459" sldId="303"/>
        </pc:sldMkLst>
        <pc:spChg chg="mod">
          <ac:chgData name="Ruth Quinn" userId="12a5254c-55cf-440a-9250-ad9a311ccd26" providerId="ADAL" clId="{652C5480-CC3F-4758-9793-67DA2FAAD1FE}" dt="2022-06-01T18:01:30.272" v="407" actId="20577"/>
          <ac:spMkLst>
            <pc:docMk/>
            <pc:sldMk cId="2941812459" sldId="303"/>
            <ac:spMk id="3" creationId="{00000000-0000-0000-0000-000000000000}"/>
          </ac:spMkLst>
        </pc:spChg>
        <pc:spChg chg="mod">
          <ac:chgData name="Ruth Quinn" userId="12a5254c-55cf-440a-9250-ad9a311ccd26" providerId="ADAL" clId="{652C5480-CC3F-4758-9793-67DA2FAAD1FE}" dt="2022-06-01T18:01:53.798" v="411" actId="6549"/>
          <ac:spMkLst>
            <pc:docMk/>
            <pc:sldMk cId="2941812459" sldId="303"/>
            <ac:spMk id="4" creationId="{00000000-0000-0000-0000-000000000000}"/>
          </ac:spMkLst>
        </pc:spChg>
      </pc:sldChg>
      <pc:sldChg chg="del">
        <pc:chgData name="Ruth Quinn" userId="12a5254c-55cf-440a-9250-ad9a311ccd26" providerId="ADAL" clId="{652C5480-CC3F-4758-9793-67DA2FAAD1FE}" dt="2022-06-01T17:17:17.976" v="57" actId="47"/>
        <pc:sldMkLst>
          <pc:docMk/>
          <pc:sldMk cId="1364717461" sldId="308"/>
        </pc:sldMkLst>
      </pc:sldChg>
      <pc:sldChg chg="del">
        <pc:chgData name="Ruth Quinn" userId="12a5254c-55cf-440a-9250-ad9a311ccd26" providerId="ADAL" clId="{652C5480-CC3F-4758-9793-67DA2FAAD1FE}" dt="2022-06-01T17:17:21.143" v="58" actId="47"/>
        <pc:sldMkLst>
          <pc:docMk/>
          <pc:sldMk cId="2717657234" sldId="309"/>
        </pc:sldMkLst>
      </pc:sldChg>
      <pc:sldChg chg="del">
        <pc:chgData name="Ruth Quinn" userId="12a5254c-55cf-440a-9250-ad9a311ccd26" providerId="ADAL" clId="{652C5480-CC3F-4758-9793-67DA2FAAD1FE}" dt="2022-06-01T17:17:26.183" v="59" actId="47"/>
        <pc:sldMkLst>
          <pc:docMk/>
          <pc:sldMk cId="4276231433" sldId="310"/>
        </pc:sldMkLst>
      </pc:sldChg>
      <pc:sldChg chg="del">
        <pc:chgData name="Ruth Quinn" userId="12a5254c-55cf-440a-9250-ad9a311ccd26" providerId="ADAL" clId="{652C5480-CC3F-4758-9793-67DA2FAAD1FE}" dt="2022-06-01T17:17:29.878" v="60" actId="47"/>
        <pc:sldMkLst>
          <pc:docMk/>
          <pc:sldMk cId="2693117176" sldId="311"/>
        </pc:sldMkLst>
      </pc:sldChg>
      <pc:sldChg chg="modSp mod">
        <pc:chgData name="Ruth Quinn" userId="12a5254c-55cf-440a-9250-ad9a311ccd26" providerId="ADAL" clId="{652C5480-CC3F-4758-9793-67DA2FAAD1FE}" dt="2022-06-01T18:02:51.189" v="441" actId="1076"/>
        <pc:sldMkLst>
          <pc:docMk/>
          <pc:sldMk cId="4168239491" sldId="313"/>
        </pc:sldMkLst>
        <pc:picChg chg="mod">
          <ac:chgData name="Ruth Quinn" userId="12a5254c-55cf-440a-9250-ad9a311ccd26" providerId="ADAL" clId="{652C5480-CC3F-4758-9793-67DA2FAAD1FE}" dt="2022-06-01T18:02:51.189" v="441" actId="1076"/>
          <ac:picMkLst>
            <pc:docMk/>
            <pc:sldMk cId="4168239491" sldId="313"/>
            <ac:picMk id="12" creationId="{4728FD02-56A6-34E2-9E6E-6604DB8C216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GB"/>
              <a:t>Group/Graded Races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9525">
                  <a:solidFill>
                    <a:schemeClr val="accent1"/>
                  </a:solidFill>
                </a:ln>
                <a:effectLst/>
              </c:spPr>
            </c:marker>
            <c:bubble3D val="0"/>
            <c:extLst xmlns:c16r2="http://schemas.microsoft.com/office/drawing/2015/06/chart">
              <c:ext xmlns:c16="http://schemas.microsoft.com/office/drawing/2014/chart" uri="{C3380CC4-5D6E-409C-BE32-E72D297353CC}">
                <c16:uniqueId val="{00000000-111D-4CE8-A24B-432B0F75CFC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Sheet2!$A$3:$A$6</c:f>
              <c:numCache>
                <c:formatCode>General</c:formatCode>
                <c:ptCount val="4"/>
                <c:pt idx="0">
                  <c:v>1992</c:v>
                </c:pt>
                <c:pt idx="1">
                  <c:v>2002</c:v>
                </c:pt>
                <c:pt idx="2">
                  <c:v>2012</c:v>
                </c:pt>
                <c:pt idx="3">
                  <c:v>2022</c:v>
                </c:pt>
              </c:numCache>
            </c:numRef>
          </c:cat>
          <c:val>
            <c:numRef>
              <c:f>Sheet2!$B$3:$B$6</c:f>
              <c:numCache>
                <c:formatCode>General</c:formatCode>
                <c:ptCount val="4"/>
                <c:pt idx="0">
                  <c:v>1614</c:v>
                </c:pt>
                <c:pt idx="1">
                  <c:v>1728</c:v>
                </c:pt>
                <c:pt idx="2">
                  <c:v>1881</c:v>
                </c:pt>
                <c:pt idx="3">
                  <c:v>2051</c:v>
                </c:pt>
              </c:numCache>
            </c:numRef>
          </c:val>
          <c:smooth val="0"/>
          <c:extLst xmlns:c16r2="http://schemas.microsoft.com/office/drawing/2015/06/chart">
            <c:ext xmlns:c16="http://schemas.microsoft.com/office/drawing/2014/chart" uri="{C3380CC4-5D6E-409C-BE32-E72D297353CC}">
              <c16:uniqueId val="{00000001-111D-4CE8-A24B-432B0F75CFC3}"/>
            </c:ext>
          </c:extLst>
        </c:ser>
        <c:dLbls>
          <c:dLblPos val="t"/>
          <c:showLegendKey val="0"/>
          <c:showVal val="1"/>
          <c:showCatName val="0"/>
          <c:showSerName val="0"/>
          <c:showPercent val="0"/>
          <c:showBubbleSize val="0"/>
        </c:dLbls>
        <c:marker val="1"/>
        <c:smooth val="0"/>
        <c:axId val="285081144"/>
        <c:axId val="222183560"/>
      </c:lineChart>
      <c:catAx>
        <c:axId val="28508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2183560"/>
        <c:crosses val="autoZero"/>
        <c:auto val="1"/>
        <c:lblAlgn val="ctr"/>
        <c:lblOffset val="100"/>
        <c:noMultiLvlLbl val="0"/>
      </c:catAx>
      <c:valAx>
        <c:axId val="222183560"/>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85081144"/>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[grdcntry_1990.xlsx]Sheet3!PivotTable34</c:name>
    <c:fmtId val="-1"/>
  </c:pivotSource>
  <c:chart>
    <c:autoTitleDeleted val="0"/>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Sheet3!$B$3</c:f>
              <c:strCache>
                <c:ptCount val="1"/>
                <c:pt idx="0">
                  <c:v>Sum of G1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Sheet3!$A$4:$A$8</c:f>
              <c:strCache>
                <c:ptCount val="4"/>
                <c:pt idx="0">
                  <c:v>1992</c:v>
                </c:pt>
                <c:pt idx="1">
                  <c:v>2002</c:v>
                </c:pt>
                <c:pt idx="2">
                  <c:v>2012</c:v>
                </c:pt>
                <c:pt idx="3">
                  <c:v>2022</c:v>
                </c:pt>
              </c:strCache>
            </c:strRef>
          </c:cat>
          <c:val>
            <c:numRef>
              <c:f>Sheet3!$B$4:$B$8</c:f>
              <c:numCache>
                <c:formatCode>General</c:formatCode>
                <c:ptCount val="4"/>
                <c:pt idx="0">
                  <c:v>412</c:v>
                </c:pt>
                <c:pt idx="1">
                  <c:v>430</c:v>
                </c:pt>
                <c:pt idx="2">
                  <c:v>463</c:v>
                </c:pt>
                <c:pt idx="3">
                  <c:v>450</c:v>
                </c:pt>
              </c:numCache>
            </c:numRef>
          </c:val>
          <c:extLst xmlns:c16r2="http://schemas.microsoft.com/office/drawing/2015/06/chart">
            <c:ext xmlns:c16="http://schemas.microsoft.com/office/drawing/2014/chart" uri="{C3380CC4-5D6E-409C-BE32-E72D297353CC}">
              <c16:uniqueId val="{00000000-C2B6-4BA9-AD69-69F7E101BF9F}"/>
            </c:ext>
          </c:extLst>
        </c:ser>
        <c:ser>
          <c:idx val="1"/>
          <c:order val="1"/>
          <c:tx>
            <c:strRef>
              <c:f>Sheet3!$C$3</c:f>
              <c:strCache>
                <c:ptCount val="1"/>
                <c:pt idx="0">
                  <c:v>Sum of G2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Sheet3!$A$4:$A$8</c:f>
              <c:strCache>
                <c:ptCount val="4"/>
                <c:pt idx="0">
                  <c:v>1992</c:v>
                </c:pt>
                <c:pt idx="1">
                  <c:v>2002</c:v>
                </c:pt>
                <c:pt idx="2">
                  <c:v>2012</c:v>
                </c:pt>
                <c:pt idx="3">
                  <c:v>2022</c:v>
                </c:pt>
              </c:strCache>
            </c:strRef>
          </c:cat>
          <c:val>
            <c:numRef>
              <c:f>Sheet3!$C$4:$C$8</c:f>
              <c:numCache>
                <c:formatCode>General</c:formatCode>
                <c:ptCount val="4"/>
                <c:pt idx="0">
                  <c:v>466</c:v>
                </c:pt>
                <c:pt idx="1">
                  <c:v>520</c:v>
                </c:pt>
                <c:pt idx="2">
                  <c:v>562</c:v>
                </c:pt>
                <c:pt idx="3">
                  <c:v>586</c:v>
                </c:pt>
              </c:numCache>
            </c:numRef>
          </c:val>
          <c:extLst xmlns:c16r2="http://schemas.microsoft.com/office/drawing/2015/06/chart">
            <c:ext xmlns:c16="http://schemas.microsoft.com/office/drawing/2014/chart" uri="{C3380CC4-5D6E-409C-BE32-E72D297353CC}">
              <c16:uniqueId val="{00000001-C2B6-4BA9-AD69-69F7E101BF9F}"/>
            </c:ext>
          </c:extLst>
        </c:ser>
        <c:ser>
          <c:idx val="2"/>
          <c:order val="2"/>
          <c:tx>
            <c:strRef>
              <c:f>Sheet3!$D$3</c:f>
              <c:strCache>
                <c:ptCount val="1"/>
                <c:pt idx="0">
                  <c:v>Sum of G3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Sheet3!$A$4:$A$8</c:f>
              <c:strCache>
                <c:ptCount val="4"/>
                <c:pt idx="0">
                  <c:v>1992</c:v>
                </c:pt>
                <c:pt idx="1">
                  <c:v>2002</c:v>
                </c:pt>
                <c:pt idx="2">
                  <c:v>2012</c:v>
                </c:pt>
                <c:pt idx="3">
                  <c:v>2022</c:v>
                </c:pt>
              </c:strCache>
            </c:strRef>
          </c:cat>
          <c:val>
            <c:numRef>
              <c:f>Sheet3!$D$4:$D$8</c:f>
              <c:numCache>
                <c:formatCode>General</c:formatCode>
                <c:ptCount val="4"/>
                <c:pt idx="0">
                  <c:v>736</c:v>
                </c:pt>
                <c:pt idx="1">
                  <c:v>778</c:v>
                </c:pt>
                <c:pt idx="2">
                  <c:v>856</c:v>
                </c:pt>
                <c:pt idx="3">
                  <c:v>1015</c:v>
                </c:pt>
              </c:numCache>
            </c:numRef>
          </c:val>
          <c:extLst xmlns:c16r2="http://schemas.microsoft.com/office/drawing/2015/06/chart">
            <c:ext xmlns:c16="http://schemas.microsoft.com/office/drawing/2014/chart" uri="{C3380CC4-5D6E-409C-BE32-E72D297353CC}">
              <c16:uniqueId val="{00000002-C2B6-4BA9-AD69-69F7E101BF9F}"/>
            </c:ext>
          </c:extLst>
        </c:ser>
        <c:dLbls>
          <c:dLblPos val="outEnd"/>
          <c:showLegendKey val="0"/>
          <c:showVal val="1"/>
          <c:showCatName val="0"/>
          <c:showSerName val="0"/>
          <c:showPercent val="0"/>
          <c:showBubbleSize val="0"/>
        </c:dLbls>
        <c:gapWidth val="219"/>
        <c:overlap val="-27"/>
        <c:axId val="226341448"/>
        <c:axId val="323059160"/>
      </c:barChart>
      <c:catAx>
        <c:axId val="226341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solidFill>
                      <a:srgbClr val="002060"/>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en-US"/>
          </a:p>
        </c:txPr>
        <c:crossAx val="323059160"/>
        <c:crosses val="autoZero"/>
        <c:auto val="1"/>
        <c:lblAlgn val="ctr"/>
        <c:lblOffset val="100"/>
        <c:noMultiLvlLbl val="0"/>
      </c:catAx>
      <c:valAx>
        <c:axId val="323059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a:solidFill>
                      <a:srgbClr val="002060"/>
                    </a:solidFill>
                  </a:rPr>
                  <a:t>Total Group/Graded Races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en-US"/>
          </a:p>
        </c:txPr>
        <c:crossAx val="22634144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en-US"/>
          </a:p>
        </c:txPr>
      </c:legendEntry>
      <c:layout>
        <c:manualLayout>
          <c:xMode val="edge"/>
          <c:yMode val="edge"/>
          <c:x val="0.88223319673741329"/>
          <c:y val="0.42648280631430324"/>
          <c:w val="0.10826267077348298"/>
          <c:h val="0.24578233459623361"/>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 1992-2022'!$A$2</c:f>
              <c:strCache>
                <c:ptCount val="1"/>
                <c:pt idx="0">
                  <c:v>1992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1992-2022'!$B$1:$E$1</c:f>
              <c:strCache>
                <c:ptCount val="4"/>
                <c:pt idx="0">
                  <c:v>Asian Racing Federation </c:v>
                </c:pt>
                <c:pt idx="1">
                  <c:v>Canada &amp; USA</c:v>
                </c:pt>
                <c:pt idx="2">
                  <c:v>Europe</c:v>
                </c:pt>
                <c:pt idx="3">
                  <c:v>South America </c:v>
                </c:pt>
              </c:strCache>
            </c:strRef>
          </c:cat>
          <c:val>
            <c:numRef>
              <c:f>'Total 1992-2022'!$B$2:$E$2</c:f>
              <c:numCache>
                <c:formatCode>General</c:formatCode>
                <c:ptCount val="4"/>
                <c:pt idx="0">
                  <c:v>411</c:v>
                </c:pt>
                <c:pt idx="1">
                  <c:v>463</c:v>
                </c:pt>
                <c:pt idx="2">
                  <c:v>323</c:v>
                </c:pt>
                <c:pt idx="3">
                  <c:v>407</c:v>
                </c:pt>
              </c:numCache>
            </c:numRef>
          </c:val>
          <c:extLst xmlns:c16r2="http://schemas.microsoft.com/office/drawing/2015/06/chart">
            <c:ext xmlns:c16="http://schemas.microsoft.com/office/drawing/2014/chart" uri="{C3380CC4-5D6E-409C-BE32-E72D297353CC}">
              <c16:uniqueId val="{00000000-8B77-4742-8EE2-798450198637}"/>
            </c:ext>
          </c:extLst>
        </c:ser>
        <c:ser>
          <c:idx val="1"/>
          <c:order val="1"/>
          <c:tx>
            <c:strRef>
              <c:f>'Total 1992-2022'!$A$3</c:f>
              <c:strCache>
                <c:ptCount val="1"/>
                <c:pt idx="0">
                  <c:v>2002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1992-2022'!$B$1:$E$1</c:f>
              <c:strCache>
                <c:ptCount val="4"/>
                <c:pt idx="0">
                  <c:v>Asian Racing Federation </c:v>
                </c:pt>
                <c:pt idx="1">
                  <c:v>Canada &amp; USA</c:v>
                </c:pt>
                <c:pt idx="2">
                  <c:v>Europe</c:v>
                </c:pt>
                <c:pt idx="3">
                  <c:v>South America </c:v>
                </c:pt>
              </c:strCache>
            </c:strRef>
          </c:cat>
          <c:val>
            <c:numRef>
              <c:f>'Total 1992-2022'!$B$3:$E$3</c:f>
              <c:numCache>
                <c:formatCode>General</c:formatCode>
                <c:ptCount val="4"/>
                <c:pt idx="0">
                  <c:v>485</c:v>
                </c:pt>
                <c:pt idx="1">
                  <c:v>508</c:v>
                </c:pt>
                <c:pt idx="2">
                  <c:v>331</c:v>
                </c:pt>
                <c:pt idx="3">
                  <c:v>393</c:v>
                </c:pt>
              </c:numCache>
            </c:numRef>
          </c:val>
          <c:extLst xmlns:c16r2="http://schemas.microsoft.com/office/drawing/2015/06/chart">
            <c:ext xmlns:c16="http://schemas.microsoft.com/office/drawing/2014/chart" uri="{C3380CC4-5D6E-409C-BE32-E72D297353CC}">
              <c16:uniqueId val="{00000001-8B77-4742-8EE2-798450198637}"/>
            </c:ext>
          </c:extLst>
        </c:ser>
        <c:ser>
          <c:idx val="2"/>
          <c:order val="2"/>
          <c:tx>
            <c:strRef>
              <c:f>'Total 1992-2022'!$A$4</c:f>
              <c:strCache>
                <c:ptCount val="1"/>
                <c:pt idx="0">
                  <c:v>2012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1992-2022'!$B$1:$E$1</c:f>
              <c:strCache>
                <c:ptCount val="4"/>
                <c:pt idx="0">
                  <c:v>Asian Racing Federation </c:v>
                </c:pt>
                <c:pt idx="1">
                  <c:v>Canada &amp; USA</c:v>
                </c:pt>
                <c:pt idx="2">
                  <c:v>Europe</c:v>
                </c:pt>
                <c:pt idx="3">
                  <c:v>South America </c:v>
                </c:pt>
              </c:strCache>
            </c:strRef>
          </c:cat>
          <c:val>
            <c:numRef>
              <c:f>'Total 1992-2022'!$B$4:$E$4</c:f>
              <c:numCache>
                <c:formatCode>General</c:formatCode>
                <c:ptCount val="4"/>
                <c:pt idx="0">
                  <c:v>633</c:v>
                </c:pt>
                <c:pt idx="1">
                  <c:v>492</c:v>
                </c:pt>
                <c:pt idx="2">
                  <c:v>400</c:v>
                </c:pt>
                <c:pt idx="3">
                  <c:v>356</c:v>
                </c:pt>
              </c:numCache>
            </c:numRef>
          </c:val>
          <c:extLst xmlns:c16r2="http://schemas.microsoft.com/office/drawing/2015/06/chart">
            <c:ext xmlns:c16="http://schemas.microsoft.com/office/drawing/2014/chart" uri="{C3380CC4-5D6E-409C-BE32-E72D297353CC}">
              <c16:uniqueId val="{00000002-8B77-4742-8EE2-798450198637}"/>
            </c:ext>
          </c:extLst>
        </c:ser>
        <c:ser>
          <c:idx val="3"/>
          <c:order val="3"/>
          <c:tx>
            <c:strRef>
              <c:f>'Total 1992-2022'!$A$5</c:f>
              <c:strCache>
                <c:ptCount val="1"/>
                <c:pt idx="0">
                  <c:v>2022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1992-2022'!$B$1:$E$1</c:f>
              <c:strCache>
                <c:ptCount val="4"/>
                <c:pt idx="0">
                  <c:v>Asian Racing Federation </c:v>
                </c:pt>
                <c:pt idx="1">
                  <c:v>Canada &amp; USA</c:v>
                </c:pt>
                <c:pt idx="2">
                  <c:v>Europe</c:v>
                </c:pt>
                <c:pt idx="3">
                  <c:v>South America </c:v>
                </c:pt>
              </c:strCache>
            </c:strRef>
          </c:cat>
          <c:val>
            <c:numRef>
              <c:f>'Total 1992-2022'!$B$5:$E$5</c:f>
              <c:numCache>
                <c:formatCode>General</c:formatCode>
                <c:ptCount val="4"/>
                <c:pt idx="0">
                  <c:v>743</c:v>
                </c:pt>
                <c:pt idx="1">
                  <c:v>490</c:v>
                </c:pt>
                <c:pt idx="2">
                  <c:v>425</c:v>
                </c:pt>
                <c:pt idx="3">
                  <c:v>393</c:v>
                </c:pt>
              </c:numCache>
            </c:numRef>
          </c:val>
          <c:extLst xmlns:c16r2="http://schemas.microsoft.com/office/drawing/2015/06/chart">
            <c:ext xmlns:c16="http://schemas.microsoft.com/office/drawing/2014/chart" uri="{C3380CC4-5D6E-409C-BE32-E72D297353CC}">
              <c16:uniqueId val="{00000003-8B77-4742-8EE2-798450198637}"/>
            </c:ext>
          </c:extLst>
        </c:ser>
        <c:dLbls>
          <c:showLegendKey val="0"/>
          <c:showVal val="1"/>
          <c:showCatName val="0"/>
          <c:showSerName val="0"/>
          <c:showPercent val="0"/>
          <c:showBubbleSize val="0"/>
        </c:dLbls>
        <c:gapWidth val="150"/>
        <c:axId val="323250632"/>
        <c:axId val="323331872"/>
      </c:barChart>
      <c:catAx>
        <c:axId val="32325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3331872"/>
        <c:crosses val="autoZero"/>
        <c:auto val="1"/>
        <c:lblAlgn val="ctr"/>
        <c:lblOffset val="100"/>
        <c:noMultiLvlLbl val="0"/>
      </c:catAx>
      <c:valAx>
        <c:axId val="3233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25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74911-5605-467A-BBE9-9AD16BD8E37E}" type="datetimeFigureOut">
              <a:rPr lang="en-GB" smtClean="0"/>
              <a:t>29/06/2022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1876A-952E-42F0-8F08-71D89075D3AF}" type="slidenum">
              <a:rPr lang="en-GB" smtClean="0"/>
              <a:t>‹#›</a:t>
            </a:fld>
            <a:endParaRPr lang="en-GB"/>
          </a:p>
        </p:txBody>
      </p:sp>
    </p:spTree>
    <p:extLst>
      <p:ext uri="{BB962C8B-B14F-4D97-AF65-F5344CB8AC3E}">
        <p14:creationId xmlns:p14="http://schemas.microsoft.com/office/powerpoint/2010/main" val="36810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a:t>
            </a:fld>
            <a:endParaRPr lang="en-GB"/>
          </a:p>
        </p:txBody>
      </p:sp>
    </p:spTree>
    <p:extLst>
      <p:ext uri="{BB962C8B-B14F-4D97-AF65-F5344CB8AC3E}">
        <p14:creationId xmlns:p14="http://schemas.microsoft.com/office/powerpoint/2010/main" val="21512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F1876A-952E-42F0-8F08-71D89075D3AF}" type="slidenum">
              <a:rPr lang="en-GB" smtClean="0"/>
              <a:t>10</a:t>
            </a:fld>
            <a:endParaRPr lang="en-GB"/>
          </a:p>
        </p:txBody>
      </p:sp>
    </p:spTree>
    <p:extLst>
      <p:ext uri="{BB962C8B-B14F-4D97-AF65-F5344CB8AC3E}">
        <p14:creationId xmlns:p14="http://schemas.microsoft.com/office/powerpoint/2010/main" val="175225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11</a:t>
            </a:fld>
            <a:endParaRPr lang="en-GB"/>
          </a:p>
        </p:txBody>
      </p:sp>
    </p:spTree>
    <p:extLst>
      <p:ext uri="{BB962C8B-B14F-4D97-AF65-F5344CB8AC3E}">
        <p14:creationId xmlns:p14="http://schemas.microsoft.com/office/powerpoint/2010/main" val="123946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12</a:t>
            </a:fld>
            <a:endParaRPr lang="en-GB"/>
          </a:p>
        </p:txBody>
      </p:sp>
    </p:spTree>
    <p:extLst>
      <p:ext uri="{BB962C8B-B14F-4D97-AF65-F5344CB8AC3E}">
        <p14:creationId xmlns:p14="http://schemas.microsoft.com/office/powerpoint/2010/main" val="300992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13</a:t>
            </a:fld>
            <a:endParaRPr lang="en-GB"/>
          </a:p>
        </p:txBody>
      </p:sp>
    </p:spTree>
    <p:extLst>
      <p:ext uri="{BB962C8B-B14F-4D97-AF65-F5344CB8AC3E}">
        <p14:creationId xmlns:p14="http://schemas.microsoft.com/office/powerpoint/2010/main" val="71151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14</a:t>
            </a:fld>
            <a:endParaRPr lang="en-GB"/>
          </a:p>
        </p:txBody>
      </p:sp>
    </p:spTree>
    <p:extLst>
      <p:ext uri="{BB962C8B-B14F-4D97-AF65-F5344CB8AC3E}">
        <p14:creationId xmlns:p14="http://schemas.microsoft.com/office/powerpoint/2010/main" val="260843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15</a:t>
            </a:fld>
            <a:endParaRPr lang="en-GB"/>
          </a:p>
        </p:txBody>
      </p:sp>
    </p:spTree>
    <p:extLst>
      <p:ext uri="{BB962C8B-B14F-4D97-AF65-F5344CB8AC3E}">
        <p14:creationId xmlns:p14="http://schemas.microsoft.com/office/powerpoint/2010/main" val="71347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16</a:t>
            </a:fld>
            <a:endParaRPr lang="en-GB"/>
          </a:p>
        </p:txBody>
      </p:sp>
    </p:spTree>
    <p:extLst>
      <p:ext uri="{BB962C8B-B14F-4D97-AF65-F5344CB8AC3E}">
        <p14:creationId xmlns:p14="http://schemas.microsoft.com/office/powerpoint/2010/main" val="400576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17</a:t>
            </a:fld>
            <a:endParaRPr lang="en-GB"/>
          </a:p>
        </p:txBody>
      </p:sp>
    </p:spTree>
    <p:extLst>
      <p:ext uri="{BB962C8B-B14F-4D97-AF65-F5344CB8AC3E}">
        <p14:creationId xmlns:p14="http://schemas.microsoft.com/office/powerpoint/2010/main" val="348779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18</a:t>
            </a:fld>
            <a:endParaRPr lang="en-GB"/>
          </a:p>
        </p:txBody>
      </p:sp>
    </p:spTree>
    <p:extLst>
      <p:ext uri="{BB962C8B-B14F-4D97-AF65-F5344CB8AC3E}">
        <p14:creationId xmlns:p14="http://schemas.microsoft.com/office/powerpoint/2010/main" val="95114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19</a:t>
            </a:fld>
            <a:endParaRPr lang="en-GB"/>
          </a:p>
        </p:txBody>
      </p:sp>
    </p:spTree>
    <p:extLst>
      <p:ext uri="{BB962C8B-B14F-4D97-AF65-F5344CB8AC3E}">
        <p14:creationId xmlns:p14="http://schemas.microsoft.com/office/powerpoint/2010/main" val="30500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a:t>
            </a:fld>
            <a:endParaRPr lang="en-GB"/>
          </a:p>
        </p:txBody>
      </p:sp>
    </p:spTree>
    <p:extLst>
      <p:ext uri="{BB962C8B-B14F-4D97-AF65-F5344CB8AC3E}">
        <p14:creationId xmlns:p14="http://schemas.microsoft.com/office/powerpoint/2010/main" val="753770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20</a:t>
            </a:fld>
            <a:endParaRPr lang="en-GB"/>
          </a:p>
        </p:txBody>
      </p:sp>
    </p:spTree>
    <p:extLst>
      <p:ext uri="{BB962C8B-B14F-4D97-AF65-F5344CB8AC3E}">
        <p14:creationId xmlns:p14="http://schemas.microsoft.com/office/powerpoint/2010/main" val="62026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21</a:t>
            </a:fld>
            <a:endParaRPr lang="en-GB"/>
          </a:p>
        </p:txBody>
      </p:sp>
    </p:spTree>
    <p:extLst>
      <p:ext uri="{BB962C8B-B14F-4D97-AF65-F5344CB8AC3E}">
        <p14:creationId xmlns:p14="http://schemas.microsoft.com/office/powerpoint/2010/main" val="427924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22</a:t>
            </a:fld>
            <a:endParaRPr lang="en-GB"/>
          </a:p>
        </p:txBody>
      </p:sp>
    </p:spTree>
    <p:extLst>
      <p:ext uri="{BB962C8B-B14F-4D97-AF65-F5344CB8AC3E}">
        <p14:creationId xmlns:p14="http://schemas.microsoft.com/office/powerpoint/2010/main" val="805191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effectLst/>
                <a:latin typeface="Calibri" panose="020F0502020204030204" pitchFamily="34" charset="0"/>
                <a:ea typeface="Calibri" panose="020F0502020204030204" pitchFamily="34" charset="0"/>
              </a:rPr>
              <a:t>Significant progress has been made in the last thirty years in this area, however this simply means there is now much more work to do.</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7F1876A-952E-42F0-8F08-71D89075D3AF}" type="slidenum">
              <a:rPr lang="en-GB" smtClean="0"/>
              <a:t>23</a:t>
            </a:fld>
            <a:endParaRPr lang="en-GB"/>
          </a:p>
        </p:txBody>
      </p:sp>
    </p:spTree>
    <p:extLst>
      <p:ext uri="{BB962C8B-B14F-4D97-AF65-F5344CB8AC3E}">
        <p14:creationId xmlns:p14="http://schemas.microsoft.com/office/powerpoint/2010/main" val="136149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24</a:t>
            </a:fld>
            <a:endParaRPr lang="en-GB"/>
          </a:p>
        </p:txBody>
      </p:sp>
    </p:spTree>
    <p:extLst>
      <p:ext uri="{BB962C8B-B14F-4D97-AF65-F5344CB8AC3E}">
        <p14:creationId xmlns:p14="http://schemas.microsoft.com/office/powerpoint/2010/main" val="4285023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25</a:t>
            </a:fld>
            <a:endParaRPr lang="en-GB"/>
          </a:p>
        </p:txBody>
      </p:sp>
    </p:spTree>
    <p:extLst>
      <p:ext uri="{BB962C8B-B14F-4D97-AF65-F5344CB8AC3E}">
        <p14:creationId xmlns:p14="http://schemas.microsoft.com/office/powerpoint/2010/main" val="137585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26</a:t>
            </a:fld>
            <a:endParaRPr lang="en-GB"/>
          </a:p>
        </p:txBody>
      </p:sp>
    </p:spTree>
    <p:extLst>
      <p:ext uri="{BB962C8B-B14F-4D97-AF65-F5344CB8AC3E}">
        <p14:creationId xmlns:p14="http://schemas.microsoft.com/office/powerpoint/2010/main" val="856646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27</a:t>
            </a:fld>
            <a:endParaRPr lang="en-GB"/>
          </a:p>
        </p:txBody>
      </p:sp>
    </p:spTree>
    <p:extLst>
      <p:ext uri="{BB962C8B-B14F-4D97-AF65-F5344CB8AC3E}">
        <p14:creationId xmlns:p14="http://schemas.microsoft.com/office/powerpoint/2010/main" val="35760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3</a:t>
            </a:fld>
            <a:endParaRPr lang="en-GB"/>
          </a:p>
        </p:txBody>
      </p:sp>
    </p:spTree>
    <p:extLst>
      <p:ext uri="{BB962C8B-B14F-4D97-AF65-F5344CB8AC3E}">
        <p14:creationId xmlns:p14="http://schemas.microsoft.com/office/powerpoint/2010/main" val="205071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F1876A-952E-42F0-8F08-71D89075D3AF}" type="slidenum">
              <a:rPr lang="en-GB" smtClean="0"/>
              <a:t>4</a:t>
            </a:fld>
            <a:endParaRPr lang="en-GB"/>
          </a:p>
        </p:txBody>
      </p:sp>
    </p:spTree>
    <p:extLst>
      <p:ext uri="{BB962C8B-B14F-4D97-AF65-F5344CB8AC3E}">
        <p14:creationId xmlns:p14="http://schemas.microsoft.com/office/powerpoint/2010/main" val="9485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5</a:t>
            </a:fld>
            <a:endParaRPr lang="en-GB"/>
          </a:p>
        </p:txBody>
      </p:sp>
    </p:spTree>
    <p:extLst>
      <p:ext uri="{BB962C8B-B14F-4D97-AF65-F5344CB8AC3E}">
        <p14:creationId xmlns:p14="http://schemas.microsoft.com/office/powerpoint/2010/main" val="340267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6</a:t>
            </a:fld>
            <a:endParaRPr lang="en-GB"/>
          </a:p>
        </p:txBody>
      </p:sp>
    </p:spTree>
    <p:extLst>
      <p:ext uri="{BB962C8B-B14F-4D97-AF65-F5344CB8AC3E}">
        <p14:creationId xmlns:p14="http://schemas.microsoft.com/office/powerpoint/2010/main" val="204952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7</a:t>
            </a:fld>
            <a:endParaRPr lang="en-GB"/>
          </a:p>
        </p:txBody>
      </p:sp>
    </p:spTree>
    <p:extLst>
      <p:ext uri="{BB962C8B-B14F-4D97-AF65-F5344CB8AC3E}">
        <p14:creationId xmlns:p14="http://schemas.microsoft.com/office/powerpoint/2010/main" val="232405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8</a:t>
            </a:fld>
            <a:endParaRPr lang="en-GB"/>
          </a:p>
        </p:txBody>
      </p:sp>
    </p:spTree>
    <p:extLst>
      <p:ext uri="{BB962C8B-B14F-4D97-AF65-F5344CB8AC3E}">
        <p14:creationId xmlns:p14="http://schemas.microsoft.com/office/powerpoint/2010/main" val="20594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F1876A-952E-42F0-8F08-71D89075D3AF}" type="slidenum">
              <a:rPr lang="en-GB" smtClean="0"/>
              <a:t>9</a:t>
            </a:fld>
            <a:endParaRPr lang="en-GB"/>
          </a:p>
        </p:txBody>
      </p:sp>
    </p:spTree>
    <p:extLst>
      <p:ext uri="{BB962C8B-B14F-4D97-AF65-F5344CB8AC3E}">
        <p14:creationId xmlns:p14="http://schemas.microsoft.com/office/powerpoint/2010/main" val="124895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F86F98-C3AF-44EC-A170-8F2CF5519484}"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290659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F86F98-C3AF-44EC-A170-8F2CF5519484}"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86185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F86F98-C3AF-44EC-A170-8F2CF5519484}"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303449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C37E4CE-EA4B-404D-BC0D-8A3351B923B9}" type="datetime1">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FC0A8-F99C-43B7-B2BD-276D93E56999}" type="slidenum">
              <a:rPr lang="en-GB" smtClean="0"/>
              <a:t>‹#›</a:t>
            </a:fld>
            <a:endParaRPr lang="en-GB"/>
          </a:p>
        </p:txBody>
      </p:sp>
    </p:spTree>
    <p:extLst>
      <p:ext uri="{BB962C8B-B14F-4D97-AF65-F5344CB8AC3E}">
        <p14:creationId xmlns:p14="http://schemas.microsoft.com/office/powerpoint/2010/main" val="25326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F86F98-C3AF-44EC-A170-8F2CF5519484}"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30270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F86F98-C3AF-44EC-A170-8F2CF5519484}"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121943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F86F98-C3AF-44EC-A170-8F2CF5519484}"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192255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86F98-C3AF-44EC-A170-8F2CF5519484}" type="datetimeFigureOut">
              <a:rPr lang="en-GB" smtClean="0"/>
              <a:t>29/06/2022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371210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F86F98-C3AF-44EC-A170-8F2CF5519484}" type="datetimeFigureOut">
              <a:rPr lang="en-GB" smtClean="0"/>
              <a:t>29/06/2022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309846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6F98-C3AF-44EC-A170-8F2CF5519484}" type="datetimeFigureOut">
              <a:rPr lang="en-GB" smtClean="0"/>
              <a:t>29/06/2022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42283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F86F98-C3AF-44EC-A170-8F2CF5519484}"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99967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F86F98-C3AF-44EC-A170-8F2CF5519484}"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18F93-450A-42F5-953C-3F6F532FE049}" type="slidenum">
              <a:rPr lang="en-GB" smtClean="0"/>
              <a:t>‹#›</a:t>
            </a:fld>
            <a:endParaRPr lang="en-GB"/>
          </a:p>
        </p:txBody>
      </p:sp>
    </p:spTree>
    <p:extLst>
      <p:ext uri="{BB962C8B-B14F-4D97-AF65-F5344CB8AC3E}">
        <p14:creationId xmlns:p14="http://schemas.microsoft.com/office/powerpoint/2010/main" val="307997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86F98-C3AF-44EC-A170-8F2CF5519484}" type="datetimeFigureOut">
              <a:rPr lang="en-GB" smtClean="0"/>
              <a:t>29/06/2022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18F93-450A-42F5-953C-3F6F532FE049}" type="slidenum">
              <a:rPr lang="en-GB" smtClean="0"/>
              <a:t>‹#›</a:t>
            </a:fld>
            <a:endParaRPr lang="en-GB"/>
          </a:p>
        </p:txBody>
      </p:sp>
    </p:spTree>
    <p:extLst>
      <p:ext uri="{BB962C8B-B14F-4D97-AF65-F5344CB8AC3E}">
        <p14:creationId xmlns:p14="http://schemas.microsoft.com/office/powerpoint/2010/main" val="3517578704"/>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19BA49-A4E5-49C8-88C0-B57456B05BD9}" type="datetime1">
              <a:rPr lang="en-GB" smtClean="0"/>
              <a:t>29/06/2022</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CFC0A8-F99C-43B7-B2BD-276D93E56999}" type="slidenum">
              <a:rPr lang="en-GB" smtClean="0"/>
              <a:t>‹#›</a:t>
            </a:fld>
            <a:endParaRPr lang="en-GB"/>
          </a:p>
        </p:txBody>
      </p:sp>
    </p:spTree>
    <p:extLst>
      <p:ext uri="{BB962C8B-B14F-4D97-AF65-F5344CB8AC3E}">
        <p14:creationId xmlns:p14="http://schemas.microsoft.com/office/powerpoint/2010/main" val="365096008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 y="6778"/>
            <a:ext cx="9142857" cy="6844444"/>
          </a:xfrm>
          <a:prstGeom prst="rect">
            <a:avLst/>
          </a:prstGeom>
        </p:spPr>
      </p:pic>
      <p:sp>
        <p:nvSpPr>
          <p:cNvPr id="3" name="TextBox 2"/>
          <p:cNvSpPr txBox="1"/>
          <p:nvPr/>
        </p:nvSpPr>
        <p:spPr>
          <a:xfrm>
            <a:off x="488280" y="3889689"/>
            <a:ext cx="8167437" cy="1785104"/>
          </a:xfrm>
          <a:prstGeom prst="rect">
            <a:avLst/>
          </a:prstGeom>
          <a:noFill/>
        </p:spPr>
        <p:txBody>
          <a:bodyPr wrap="square" rtlCol="0">
            <a:spAutoFit/>
          </a:bodyPr>
          <a:lstStyle/>
          <a:p>
            <a:r>
              <a:rPr lang="en-GB" sz="6600" b="1" dirty="0">
                <a:solidFill>
                  <a:schemeClr val="bg1"/>
                </a:solidFill>
              </a:rPr>
              <a:t>The Pattern of Racing</a:t>
            </a:r>
          </a:p>
          <a:p>
            <a:endParaRPr lang="en-GB" sz="1200" b="1" dirty="0">
              <a:solidFill>
                <a:schemeClr val="bg1"/>
              </a:solidFill>
            </a:endParaRPr>
          </a:p>
          <a:p>
            <a:r>
              <a:rPr lang="en-GB" sz="3200" b="1" dirty="0">
                <a:solidFill>
                  <a:schemeClr val="bg1"/>
                </a:solidFill>
              </a:rPr>
              <a:t>Ruth Quinn</a:t>
            </a:r>
          </a:p>
        </p:txBody>
      </p:sp>
    </p:spTree>
    <p:extLst>
      <p:ext uri="{BB962C8B-B14F-4D97-AF65-F5344CB8AC3E}">
        <p14:creationId xmlns:p14="http://schemas.microsoft.com/office/powerpoint/2010/main" val="112296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 y="6778"/>
            <a:ext cx="9142857" cy="6844444"/>
          </a:xfrm>
          <a:prstGeom prst="rect">
            <a:avLst/>
          </a:prstGeom>
        </p:spPr>
      </p:pic>
      <p:sp>
        <p:nvSpPr>
          <p:cNvPr id="3" name="TextBox 2"/>
          <p:cNvSpPr txBox="1"/>
          <p:nvPr/>
        </p:nvSpPr>
        <p:spPr>
          <a:xfrm>
            <a:off x="495301" y="4231821"/>
            <a:ext cx="6700630" cy="2523768"/>
          </a:xfrm>
          <a:prstGeom prst="rect">
            <a:avLst/>
          </a:prstGeom>
          <a:noFill/>
        </p:spPr>
        <p:txBody>
          <a:bodyPr wrap="square" rtlCol="0">
            <a:spAutoFit/>
          </a:bodyPr>
          <a:lstStyle/>
          <a:p>
            <a:r>
              <a:rPr lang="en-GB" sz="7000" b="1" dirty="0">
                <a:solidFill>
                  <a:schemeClr val="bg1"/>
                </a:solidFill>
              </a:rPr>
              <a:t>The growth of the Pattern</a:t>
            </a:r>
          </a:p>
          <a:p>
            <a:endParaRPr lang="en-GB" b="1" dirty="0">
              <a:solidFill>
                <a:schemeClr val="bg1"/>
              </a:solidFill>
            </a:endParaRPr>
          </a:p>
        </p:txBody>
      </p:sp>
    </p:spTree>
    <p:extLst>
      <p:ext uri="{BB962C8B-B14F-4D97-AF65-F5344CB8AC3E}">
        <p14:creationId xmlns:p14="http://schemas.microsoft.com/office/powerpoint/2010/main" val="326467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466093" y="2027709"/>
            <a:ext cx="8211814" cy="3687933"/>
          </a:xfrm>
          <a:prstGeom prst="rect">
            <a:avLst/>
          </a:prstGeom>
          <a:noFill/>
        </p:spPr>
        <p:txBody>
          <a:bodyPr wrap="square" rtlCol="0">
            <a:spAutoFit/>
          </a:bodyPr>
          <a:lstStyle/>
          <a:p>
            <a:pPr marL="285750" indent="-285750">
              <a:buFont typeface="Courier New" panose="02070309020205020404" pitchFamily="49" charset="0"/>
              <a:buChar char="o"/>
            </a:pPr>
            <a:r>
              <a:rPr lang="en-IE" sz="2000" dirty="0">
                <a:latin typeface="Calibri" panose="020F0502020204030204" pitchFamily="34" charset="0"/>
                <a:ea typeface="Calibri" panose="020F0502020204030204" pitchFamily="34" charset="0"/>
              </a:rPr>
              <a:t>Over the last 30 years, the racing and bloodstock business has become truly global.</a:t>
            </a:r>
            <a:endParaRPr lang="en-GB" sz="2000" dirty="0">
              <a:latin typeface="Calibri" panose="020F0502020204030204" pitchFamily="34" charset="0"/>
              <a:ea typeface="Calibri" panose="020F0502020204030204" pitchFamily="34" charset="0"/>
            </a:endParaRPr>
          </a:p>
          <a:p>
            <a:r>
              <a:rPr lang="en-IE" sz="2000" dirty="0">
                <a:latin typeface="Calibri" panose="020F0502020204030204" pitchFamily="34" charset="0"/>
                <a:ea typeface="Calibri" panose="020F0502020204030204" pitchFamily="34" charset="0"/>
              </a:rPr>
              <a:t> </a:t>
            </a:r>
            <a:endParaRPr lang="en-GB" sz="2000" dirty="0">
              <a:latin typeface="Calibri" panose="020F0502020204030204" pitchFamily="34" charset="0"/>
              <a:ea typeface="Calibri" panose="020F0502020204030204" pitchFamily="34" charset="0"/>
            </a:endParaRPr>
          </a:p>
          <a:p>
            <a:pPr marL="285750" indent="-285750">
              <a:buFont typeface="Courier New" panose="02070309020205020404" pitchFamily="49" charset="0"/>
              <a:buChar char="o"/>
            </a:pPr>
            <a:r>
              <a:rPr lang="en-GB" sz="2000" dirty="0">
                <a:latin typeface="Calibri" panose="020F0502020204030204" pitchFamily="34" charset="0"/>
                <a:ea typeface="Times New Roman" panose="02020603050405020304" pitchFamily="18" charset="0"/>
              </a:rPr>
              <a:t>International aspect has become far more pronounced with the birth of new ‘super races’.</a:t>
            </a:r>
          </a:p>
          <a:p>
            <a:endParaRPr lang="en-GB" sz="2000" dirty="0">
              <a:latin typeface="Calibri" panose="020F0502020204030204" pitchFamily="34" charset="0"/>
              <a:ea typeface="Times New Roman" panose="02020603050405020304" pitchFamily="18" charset="0"/>
            </a:endParaRPr>
          </a:p>
          <a:p>
            <a:pPr marL="285750" indent="-285750">
              <a:lnSpc>
                <a:spcPct val="115000"/>
              </a:lnSpc>
              <a:buFont typeface="Courier New" panose="02070309020205020404" pitchFamily="49" charset="0"/>
              <a:buChar char="o"/>
            </a:pPr>
            <a:r>
              <a:rPr lang="en-IE" sz="2000" dirty="0">
                <a:effectLst/>
                <a:latin typeface="Calibri" panose="020F0502020204030204" pitchFamily="34" charset="0"/>
                <a:ea typeface="Times New Roman" panose="02020603050405020304" pitchFamily="18" charset="0"/>
                <a:cs typeface="Calibri" panose="020F0502020204030204" pitchFamily="34" charset="0"/>
              </a:rPr>
              <a:t>Racehorses routinely travel from one country to another to compete and stallions are regularly shuttled. </a:t>
            </a:r>
          </a:p>
          <a:p>
            <a:pPr>
              <a:lnSpc>
                <a:spcPct val="115000"/>
              </a:lnSpc>
            </a:pPr>
            <a:endParaRPr lang="en-IE"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buFont typeface="Courier New" panose="02070309020205020404" pitchFamily="49" charset="0"/>
              <a:buChar char="o"/>
            </a:pPr>
            <a:r>
              <a:rPr lang="en-GB" sz="2000" dirty="0">
                <a:latin typeface="Calibri" panose="020F0502020204030204" pitchFamily="34" charset="0"/>
                <a:ea typeface="Times New Roman" panose="02020603050405020304" pitchFamily="18" charset="0"/>
              </a:rPr>
              <a:t>Full integration of all regions into the World’s Best Racehorse Rankings has been achieved.</a:t>
            </a:r>
          </a:p>
        </p:txBody>
      </p:sp>
      <p:sp>
        <p:nvSpPr>
          <p:cNvPr id="4" name="TextBox 3"/>
          <p:cNvSpPr txBox="1"/>
          <p:nvPr/>
        </p:nvSpPr>
        <p:spPr>
          <a:xfrm>
            <a:off x="466093" y="1199148"/>
            <a:ext cx="8362951" cy="584775"/>
          </a:xfrm>
          <a:prstGeom prst="rect">
            <a:avLst/>
          </a:prstGeom>
          <a:noFill/>
        </p:spPr>
        <p:txBody>
          <a:bodyPr wrap="square" rtlCol="0">
            <a:spAutoFit/>
          </a:bodyPr>
          <a:lstStyle/>
          <a:p>
            <a:r>
              <a:rPr lang="en-GB" sz="3200" b="1" dirty="0">
                <a:solidFill>
                  <a:srgbClr val="00B0F0"/>
                </a:solidFill>
              </a:rPr>
              <a:t>Growth of the International Pattern</a:t>
            </a:r>
          </a:p>
        </p:txBody>
      </p:sp>
    </p:spTree>
    <p:extLst>
      <p:ext uri="{BB962C8B-B14F-4D97-AF65-F5344CB8AC3E}">
        <p14:creationId xmlns:p14="http://schemas.microsoft.com/office/powerpoint/2010/main" val="134170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4" name="TextBox 3"/>
          <p:cNvSpPr txBox="1"/>
          <p:nvPr/>
        </p:nvSpPr>
        <p:spPr>
          <a:xfrm>
            <a:off x="571500" y="1295400"/>
            <a:ext cx="8362951" cy="584775"/>
          </a:xfrm>
          <a:prstGeom prst="rect">
            <a:avLst/>
          </a:prstGeom>
          <a:noFill/>
        </p:spPr>
        <p:txBody>
          <a:bodyPr wrap="square" rtlCol="0">
            <a:spAutoFit/>
          </a:bodyPr>
          <a:lstStyle/>
          <a:p>
            <a:r>
              <a:rPr lang="en-GB" sz="3200" b="1" dirty="0">
                <a:solidFill>
                  <a:srgbClr val="00B0F0"/>
                </a:solidFill>
              </a:rPr>
              <a:t>Growth of the International Pattern</a:t>
            </a:r>
          </a:p>
        </p:txBody>
      </p:sp>
      <p:sp>
        <p:nvSpPr>
          <p:cNvPr id="5" name="TextBox 4">
            <a:extLst>
              <a:ext uri="{FF2B5EF4-FFF2-40B4-BE49-F238E27FC236}">
                <a16:creationId xmlns:a16="http://schemas.microsoft.com/office/drawing/2014/main" xmlns="" id="{2E09BFEB-9BC1-5527-AC06-6697FC4F6940}"/>
              </a:ext>
            </a:extLst>
          </p:cNvPr>
          <p:cNvSpPr txBox="1"/>
          <p:nvPr/>
        </p:nvSpPr>
        <p:spPr>
          <a:xfrm>
            <a:off x="628650" y="2243106"/>
            <a:ext cx="7886699" cy="4154984"/>
          </a:xfrm>
          <a:prstGeom prst="rect">
            <a:avLst/>
          </a:prstGeom>
          <a:noFill/>
        </p:spPr>
        <p:txBody>
          <a:bodyPr wrap="square">
            <a:spAutoFit/>
          </a:bodyPr>
          <a:lstStyle/>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Quality control for races worldwide is one of the key principles of the International Federation of Horseracing Authorities (IFHA).</a:t>
            </a:r>
          </a:p>
          <a:p>
            <a:pPr marL="342900" lvl="0" indent="-342900">
              <a:buFont typeface="Courier New" panose="02070309020205020404" pitchFamily="49" charset="0"/>
              <a:buChar char="o"/>
            </a:pPr>
            <a:endParaRPr lang="en-GB" sz="22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In 2002 the IFHA set up the International Grading and Racing Planning Advisory Committee (IRPAC).</a:t>
            </a:r>
          </a:p>
          <a:p>
            <a:pPr marL="342900" lvl="0" indent="-342900">
              <a:buFont typeface="Courier New" panose="02070309020205020404" pitchFamily="49" charset="0"/>
              <a:buChar char="o"/>
            </a:pPr>
            <a:endParaRPr lang="en-GB" sz="2200" dirty="0">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Calibri" panose="020F0502020204030204" pitchFamily="34" charset="0"/>
              </a:rPr>
              <a:t>In 2007 the ICSC transferred responsibility for recommendations regarding the Group or Graded status of races to IRPAC. </a:t>
            </a:r>
          </a:p>
          <a:p>
            <a:pPr marL="342900" lvl="0" indent="-342900">
              <a:buFont typeface="Courier New" panose="02070309020205020404" pitchFamily="49" charset="0"/>
              <a:buChar char="o"/>
            </a:pPr>
            <a:endParaRPr lang="en-GB" sz="2200" dirty="0">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Calibri" panose="020F0502020204030204" pitchFamily="34" charset="0"/>
              </a:rPr>
              <a:t>IRPAC’s recommendations are ratified by the Society of International Thoroughbred Auctioneers (SITA).</a:t>
            </a:r>
          </a:p>
        </p:txBody>
      </p:sp>
    </p:spTree>
    <p:extLst>
      <p:ext uri="{BB962C8B-B14F-4D97-AF65-F5344CB8AC3E}">
        <p14:creationId xmlns:p14="http://schemas.microsoft.com/office/powerpoint/2010/main" val="102469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4" name="TextBox 3"/>
          <p:cNvSpPr txBox="1"/>
          <p:nvPr/>
        </p:nvSpPr>
        <p:spPr>
          <a:xfrm>
            <a:off x="207544" y="1312029"/>
            <a:ext cx="8728911" cy="584775"/>
          </a:xfrm>
          <a:prstGeom prst="rect">
            <a:avLst/>
          </a:prstGeom>
          <a:noFill/>
        </p:spPr>
        <p:txBody>
          <a:bodyPr wrap="square" rtlCol="0">
            <a:spAutoFit/>
          </a:bodyPr>
          <a:lstStyle/>
          <a:p>
            <a:r>
              <a:rPr lang="en-GB" sz="3200" b="1" dirty="0">
                <a:solidFill>
                  <a:srgbClr val="00B0F0"/>
                </a:solidFill>
              </a:rPr>
              <a:t>Total Group/Graded Races Worldwide 1992-2022</a:t>
            </a:r>
          </a:p>
        </p:txBody>
      </p:sp>
      <p:graphicFrame>
        <p:nvGraphicFramePr>
          <p:cNvPr id="5" name="Chart 4">
            <a:extLst>
              <a:ext uri="{FF2B5EF4-FFF2-40B4-BE49-F238E27FC236}">
                <a16:creationId xmlns:a16="http://schemas.microsoft.com/office/drawing/2014/main" xmlns="" id="{9F5E77A1-B557-AA63-A982-81F73B9C6927}"/>
              </a:ext>
            </a:extLst>
          </p:cNvPr>
          <p:cNvGraphicFramePr>
            <a:graphicFrameLocks/>
          </p:cNvGraphicFramePr>
          <p:nvPr>
            <p:extLst>
              <p:ext uri="{D42A27DB-BD31-4B8C-83A1-F6EECF244321}">
                <p14:modId xmlns:p14="http://schemas.microsoft.com/office/powerpoint/2010/main" val="805960891"/>
              </p:ext>
            </p:extLst>
          </p:nvPr>
        </p:nvGraphicFramePr>
        <p:xfrm>
          <a:off x="207544" y="2024872"/>
          <a:ext cx="8728911" cy="44360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062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4" name="TextBox 3"/>
          <p:cNvSpPr txBox="1"/>
          <p:nvPr/>
        </p:nvSpPr>
        <p:spPr>
          <a:xfrm>
            <a:off x="390524" y="1179522"/>
            <a:ext cx="8362951" cy="1077218"/>
          </a:xfrm>
          <a:prstGeom prst="rect">
            <a:avLst/>
          </a:prstGeom>
          <a:noFill/>
        </p:spPr>
        <p:txBody>
          <a:bodyPr wrap="square" rtlCol="0">
            <a:spAutoFit/>
          </a:bodyPr>
          <a:lstStyle/>
          <a:p>
            <a:r>
              <a:rPr lang="en-GB" sz="3200" b="1" dirty="0">
                <a:solidFill>
                  <a:srgbClr val="00B0F0"/>
                </a:solidFill>
              </a:rPr>
              <a:t>Total Group/Graded Races by Category Worldwide 1992-2022 </a:t>
            </a:r>
          </a:p>
        </p:txBody>
      </p:sp>
      <p:graphicFrame>
        <p:nvGraphicFramePr>
          <p:cNvPr id="6" name="Chart 5">
            <a:extLst>
              <a:ext uri="{FF2B5EF4-FFF2-40B4-BE49-F238E27FC236}">
                <a16:creationId xmlns:a16="http://schemas.microsoft.com/office/drawing/2014/main" xmlns="" id="{2E3EDE2E-BEE4-044A-3BC3-4491D7B7F15B}"/>
              </a:ext>
            </a:extLst>
          </p:cNvPr>
          <p:cNvGraphicFramePr>
            <a:graphicFrameLocks/>
          </p:cNvGraphicFramePr>
          <p:nvPr>
            <p:extLst>
              <p:ext uri="{D42A27DB-BD31-4B8C-83A1-F6EECF244321}">
                <p14:modId xmlns:p14="http://schemas.microsoft.com/office/powerpoint/2010/main" val="1184584422"/>
              </p:ext>
            </p:extLst>
          </p:nvPr>
        </p:nvGraphicFramePr>
        <p:xfrm>
          <a:off x="675860" y="2256740"/>
          <a:ext cx="8227508" cy="44886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653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4" name="TextBox 3"/>
          <p:cNvSpPr txBox="1"/>
          <p:nvPr/>
        </p:nvSpPr>
        <p:spPr>
          <a:xfrm>
            <a:off x="347912" y="1179522"/>
            <a:ext cx="8362951" cy="584775"/>
          </a:xfrm>
          <a:prstGeom prst="rect">
            <a:avLst/>
          </a:prstGeom>
          <a:noFill/>
        </p:spPr>
        <p:txBody>
          <a:bodyPr wrap="square" rtlCol="0">
            <a:spAutoFit/>
          </a:bodyPr>
          <a:lstStyle/>
          <a:p>
            <a:r>
              <a:rPr lang="en-GB" sz="3200" b="1" dirty="0">
                <a:solidFill>
                  <a:srgbClr val="00B0F0"/>
                </a:solidFill>
              </a:rPr>
              <a:t>Total Group/Graded Races by Region 1992-2022</a:t>
            </a:r>
          </a:p>
        </p:txBody>
      </p:sp>
      <p:graphicFrame>
        <p:nvGraphicFramePr>
          <p:cNvPr id="5" name="Chart 4">
            <a:extLst>
              <a:ext uri="{FF2B5EF4-FFF2-40B4-BE49-F238E27FC236}">
                <a16:creationId xmlns:a16="http://schemas.microsoft.com/office/drawing/2014/main" xmlns="" id="{0219BFBD-88D5-FDDF-8B67-D5B9AED6608D}"/>
              </a:ext>
            </a:extLst>
          </p:cNvPr>
          <p:cNvGraphicFramePr>
            <a:graphicFrameLocks/>
          </p:cNvGraphicFramePr>
          <p:nvPr>
            <p:extLst>
              <p:ext uri="{D42A27DB-BD31-4B8C-83A1-F6EECF244321}">
                <p14:modId xmlns:p14="http://schemas.microsoft.com/office/powerpoint/2010/main" val="4274784921"/>
              </p:ext>
            </p:extLst>
          </p:nvPr>
        </p:nvGraphicFramePr>
        <p:xfrm>
          <a:off x="347913" y="1880174"/>
          <a:ext cx="8651708" cy="34377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xmlns="" id="{4D921475-898D-E49E-6EE7-48BF7FAAA0DA}"/>
              </a:ext>
            </a:extLst>
          </p:cNvPr>
          <p:cNvGraphicFramePr>
            <a:graphicFrameLocks noGrp="1"/>
          </p:cNvGraphicFramePr>
          <p:nvPr>
            <p:extLst>
              <p:ext uri="{D42A27DB-BD31-4B8C-83A1-F6EECF244321}">
                <p14:modId xmlns:p14="http://schemas.microsoft.com/office/powerpoint/2010/main" val="1271075591"/>
              </p:ext>
            </p:extLst>
          </p:nvPr>
        </p:nvGraphicFramePr>
        <p:xfrm>
          <a:off x="2129087" y="5317958"/>
          <a:ext cx="5089360" cy="1437041"/>
        </p:xfrm>
        <a:graphic>
          <a:graphicData uri="http://schemas.openxmlformats.org/drawingml/2006/table">
            <a:tbl>
              <a:tblPr/>
              <a:tblGrid>
                <a:gridCol w="583845">
                  <a:extLst>
                    <a:ext uri="{9D8B030D-6E8A-4147-A177-3AD203B41FA5}">
                      <a16:colId xmlns:a16="http://schemas.microsoft.com/office/drawing/2014/main" xmlns="" val="1899695794"/>
                    </a:ext>
                  </a:extLst>
                </a:gridCol>
                <a:gridCol w="1086346">
                  <a:extLst>
                    <a:ext uri="{9D8B030D-6E8A-4147-A177-3AD203B41FA5}">
                      <a16:colId xmlns:a16="http://schemas.microsoft.com/office/drawing/2014/main" xmlns="" val="6448056"/>
                    </a:ext>
                  </a:extLst>
                </a:gridCol>
                <a:gridCol w="1118714">
                  <a:extLst>
                    <a:ext uri="{9D8B030D-6E8A-4147-A177-3AD203B41FA5}">
                      <a16:colId xmlns:a16="http://schemas.microsoft.com/office/drawing/2014/main" xmlns="" val="1892065540"/>
                    </a:ext>
                  </a:extLst>
                </a:gridCol>
                <a:gridCol w="1181741">
                  <a:extLst>
                    <a:ext uri="{9D8B030D-6E8A-4147-A177-3AD203B41FA5}">
                      <a16:colId xmlns:a16="http://schemas.microsoft.com/office/drawing/2014/main" xmlns="" val="3679439875"/>
                    </a:ext>
                  </a:extLst>
                </a:gridCol>
                <a:gridCol w="1118714">
                  <a:extLst>
                    <a:ext uri="{9D8B030D-6E8A-4147-A177-3AD203B41FA5}">
                      <a16:colId xmlns:a16="http://schemas.microsoft.com/office/drawing/2014/main" xmlns="" val="1707627049"/>
                    </a:ext>
                  </a:extLst>
                </a:gridCol>
              </a:tblGrid>
              <a:tr h="558201">
                <a:tc>
                  <a:txBody>
                    <a:bodyPr/>
                    <a:lstStyle/>
                    <a:p>
                      <a:pPr algn="ctr" fontAlgn="b"/>
                      <a:r>
                        <a:rPr lang="en-GB" sz="14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dirty="0">
                          <a:solidFill>
                            <a:srgbClr val="FFFFFF"/>
                          </a:solidFill>
                          <a:effectLst/>
                          <a:latin typeface="Arial Narrow" panose="020B0606020202030204" pitchFamily="34" charset="0"/>
                        </a:rPr>
                        <a:t>Asian Racing Federation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dirty="0">
                          <a:solidFill>
                            <a:srgbClr val="FFFFFF"/>
                          </a:solidFill>
                          <a:effectLst/>
                          <a:latin typeface="Arial Narrow" panose="020B0606020202030204" pitchFamily="34" charset="0"/>
                        </a:rPr>
                        <a:t>Canada &amp; USA</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Europe</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dirty="0">
                          <a:solidFill>
                            <a:srgbClr val="FFFFFF"/>
                          </a:solidFill>
                          <a:effectLst/>
                          <a:latin typeface="Arial Narrow" panose="020B0606020202030204" pitchFamily="34" charset="0"/>
                        </a:rPr>
                        <a:t>South America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263845916"/>
                  </a:ext>
                </a:extLst>
              </a:tr>
              <a:tr h="202558">
                <a:tc>
                  <a:txBody>
                    <a:bodyPr/>
                    <a:lstStyle/>
                    <a:p>
                      <a:pPr algn="ctr" fontAlgn="b"/>
                      <a:r>
                        <a:rPr lang="en-GB" sz="1400" b="1" i="0" u="none" strike="noStrike">
                          <a:solidFill>
                            <a:srgbClr val="FFFFFF"/>
                          </a:solidFill>
                          <a:effectLst/>
                          <a:latin typeface="Arial Narrow" panose="020B0606020202030204" pitchFamily="34" charset="0"/>
                        </a:rPr>
                        <a:t>1992</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411</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dirty="0">
                          <a:solidFill>
                            <a:srgbClr val="FFFFFF"/>
                          </a:solidFill>
                          <a:effectLst/>
                          <a:latin typeface="Arial Narrow" panose="020B0606020202030204" pitchFamily="34" charset="0"/>
                        </a:rPr>
                        <a:t>463</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323</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407</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1249458433"/>
                  </a:ext>
                </a:extLst>
              </a:tr>
              <a:tr h="202558">
                <a:tc>
                  <a:txBody>
                    <a:bodyPr/>
                    <a:lstStyle/>
                    <a:p>
                      <a:pPr algn="ctr" fontAlgn="b"/>
                      <a:r>
                        <a:rPr lang="en-GB" sz="1400" b="1" i="0" u="none" strike="noStrike">
                          <a:solidFill>
                            <a:srgbClr val="FFFFFF"/>
                          </a:solidFill>
                          <a:effectLst/>
                          <a:latin typeface="Arial Narrow" panose="020B0606020202030204" pitchFamily="34" charset="0"/>
                        </a:rPr>
                        <a:t>2002</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485</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508</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dirty="0">
                          <a:solidFill>
                            <a:srgbClr val="FFFFFF"/>
                          </a:solidFill>
                          <a:effectLst/>
                          <a:latin typeface="Arial Narrow" panose="020B0606020202030204" pitchFamily="34" charset="0"/>
                        </a:rPr>
                        <a:t>331</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393</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98395729"/>
                  </a:ext>
                </a:extLst>
              </a:tr>
              <a:tr h="202558">
                <a:tc>
                  <a:txBody>
                    <a:bodyPr/>
                    <a:lstStyle/>
                    <a:p>
                      <a:pPr algn="ctr" fontAlgn="b"/>
                      <a:r>
                        <a:rPr lang="en-GB" sz="1400" b="1" i="0" u="none" strike="noStrike">
                          <a:solidFill>
                            <a:srgbClr val="FFFFFF"/>
                          </a:solidFill>
                          <a:effectLst/>
                          <a:latin typeface="Arial Narrow" panose="020B0606020202030204" pitchFamily="34" charset="0"/>
                        </a:rPr>
                        <a:t>2012</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633</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492</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400</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356</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1449520289"/>
                  </a:ext>
                </a:extLst>
              </a:tr>
              <a:tr h="202558">
                <a:tc>
                  <a:txBody>
                    <a:bodyPr/>
                    <a:lstStyle/>
                    <a:p>
                      <a:pPr algn="ctr" fontAlgn="b"/>
                      <a:r>
                        <a:rPr lang="en-GB" sz="1400" b="1" i="0" u="none" strike="noStrike">
                          <a:solidFill>
                            <a:srgbClr val="FFFFFF"/>
                          </a:solidFill>
                          <a:effectLst/>
                          <a:latin typeface="Arial Narrow" panose="020B0606020202030204" pitchFamily="34" charset="0"/>
                        </a:rPr>
                        <a:t>2022</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743</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a:solidFill>
                            <a:srgbClr val="FFFFFF"/>
                          </a:solidFill>
                          <a:effectLst/>
                          <a:latin typeface="Arial Narrow" panose="020B0606020202030204" pitchFamily="34" charset="0"/>
                        </a:rPr>
                        <a:t>490</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dirty="0">
                          <a:solidFill>
                            <a:srgbClr val="FFFFFF"/>
                          </a:solidFill>
                          <a:effectLst/>
                          <a:latin typeface="Arial Narrow" panose="020B0606020202030204" pitchFamily="34" charset="0"/>
                        </a:rPr>
                        <a:t>425</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GB" sz="1400" b="1" i="0" u="none" strike="noStrike" dirty="0">
                          <a:solidFill>
                            <a:srgbClr val="FFFFFF"/>
                          </a:solidFill>
                          <a:effectLst/>
                          <a:latin typeface="Arial Narrow" panose="020B0606020202030204" pitchFamily="34" charset="0"/>
                        </a:rPr>
                        <a:t>393</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561237671"/>
                  </a:ext>
                </a:extLst>
              </a:tr>
            </a:tbl>
          </a:graphicData>
        </a:graphic>
      </p:graphicFrame>
    </p:spTree>
    <p:extLst>
      <p:ext uri="{BB962C8B-B14F-4D97-AF65-F5344CB8AC3E}">
        <p14:creationId xmlns:p14="http://schemas.microsoft.com/office/powerpoint/2010/main" val="312441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4" name="TextBox 3"/>
          <p:cNvSpPr txBox="1"/>
          <p:nvPr/>
        </p:nvSpPr>
        <p:spPr>
          <a:xfrm>
            <a:off x="221814" y="1250183"/>
            <a:ext cx="8728911" cy="584775"/>
          </a:xfrm>
          <a:prstGeom prst="rect">
            <a:avLst/>
          </a:prstGeom>
          <a:noFill/>
        </p:spPr>
        <p:txBody>
          <a:bodyPr wrap="square" rtlCol="0">
            <a:spAutoFit/>
          </a:bodyPr>
          <a:lstStyle/>
          <a:p>
            <a:r>
              <a:rPr lang="en-GB" sz="3200" b="1" dirty="0">
                <a:solidFill>
                  <a:srgbClr val="00B0F0"/>
                </a:solidFill>
              </a:rPr>
              <a:t>Global Foal Crop Numbers</a:t>
            </a:r>
          </a:p>
        </p:txBody>
      </p:sp>
      <p:sp>
        <p:nvSpPr>
          <p:cNvPr id="6" name="TextBox 5">
            <a:extLst>
              <a:ext uri="{FF2B5EF4-FFF2-40B4-BE49-F238E27FC236}">
                <a16:creationId xmlns:a16="http://schemas.microsoft.com/office/drawing/2014/main" xmlns="" id="{2B9B92BF-F3F3-1834-6D44-AD34CA86DDCD}"/>
              </a:ext>
            </a:extLst>
          </p:cNvPr>
          <p:cNvSpPr txBox="1"/>
          <p:nvPr/>
        </p:nvSpPr>
        <p:spPr>
          <a:xfrm>
            <a:off x="3572777" y="6360512"/>
            <a:ext cx="2238476"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rPr>
              <a:t>(data compiled by ISBC)</a:t>
            </a:r>
            <a:endParaRPr lang="en-GB" b="1" dirty="0">
              <a:solidFill>
                <a:srgbClr val="00B0F0"/>
              </a:solidFill>
            </a:endParaRPr>
          </a:p>
        </p:txBody>
      </p:sp>
      <p:pic>
        <p:nvPicPr>
          <p:cNvPr id="14" name="Picture 13">
            <a:extLst>
              <a:ext uri="{FF2B5EF4-FFF2-40B4-BE49-F238E27FC236}">
                <a16:creationId xmlns:a16="http://schemas.microsoft.com/office/drawing/2014/main" xmlns="" id="{363E96AF-BD20-A83D-66A4-A878392AF4FE}"/>
              </a:ext>
            </a:extLst>
          </p:cNvPr>
          <p:cNvPicPr>
            <a:picLocks noChangeAspect="1"/>
          </p:cNvPicPr>
          <p:nvPr/>
        </p:nvPicPr>
        <p:blipFill>
          <a:blip r:embed="rId4"/>
          <a:stretch>
            <a:fillRect/>
          </a:stretch>
        </p:blipFill>
        <p:spPr>
          <a:xfrm>
            <a:off x="391210" y="2054337"/>
            <a:ext cx="8145012" cy="4086795"/>
          </a:xfrm>
          <a:prstGeom prst="rect">
            <a:avLst/>
          </a:prstGeom>
        </p:spPr>
      </p:pic>
    </p:spTree>
    <p:extLst>
      <p:ext uri="{BB962C8B-B14F-4D97-AF65-F5344CB8AC3E}">
        <p14:creationId xmlns:p14="http://schemas.microsoft.com/office/powerpoint/2010/main" val="254586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4" name="TextBox 3"/>
          <p:cNvSpPr txBox="1"/>
          <p:nvPr/>
        </p:nvSpPr>
        <p:spPr>
          <a:xfrm>
            <a:off x="207544" y="1237826"/>
            <a:ext cx="8728911" cy="1077218"/>
          </a:xfrm>
          <a:prstGeom prst="rect">
            <a:avLst/>
          </a:prstGeom>
          <a:noFill/>
        </p:spPr>
        <p:txBody>
          <a:bodyPr wrap="square" rtlCol="0">
            <a:spAutoFit/>
          </a:bodyPr>
          <a:lstStyle/>
          <a:p>
            <a:r>
              <a:rPr lang="en-GB" sz="3200" b="1" dirty="0">
                <a:solidFill>
                  <a:srgbClr val="00B0F0"/>
                </a:solidFill>
              </a:rPr>
              <a:t>Number of Horses in the Longines World’s Best Racehorse Rankings (115+)</a:t>
            </a:r>
          </a:p>
        </p:txBody>
      </p:sp>
      <p:pic>
        <p:nvPicPr>
          <p:cNvPr id="7" name="Picture 6">
            <a:extLst>
              <a:ext uri="{FF2B5EF4-FFF2-40B4-BE49-F238E27FC236}">
                <a16:creationId xmlns:a16="http://schemas.microsoft.com/office/drawing/2014/main" xmlns="" id="{6DF0CEEF-3739-DF9F-C74F-58998F8ED382}"/>
              </a:ext>
            </a:extLst>
          </p:cNvPr>
          <p:cNvPicPr>
            <a:picLocks noChangeAspect="1"/>
          </p:cNvPicPr>
          <p:nvPr/>
        </p:nvPicPr>
        <p:blipFill>
          <a:blip r:embed="rId4"/>
          <a:stretch>
            <a:fillRect/>
          </a:stretch>
        </p:blipFill>
        <p:spPr>
          <a:xfrm>
            <a:off x="484804" y="2489225"/>
            <a:ext cx="7624479" cy="4007184"/>
          </a:xfrm>
          <a:prstGeom prst="rect">
            <a:avLst/>
          </a:prstGeom>
        </p:spPr>
      </p:pic>
    </p:spTree>
    <p:extLst>
      <p:ext uri="{BB962C8B-B14F-4D97-AF65-F5344CB8AC3E}">
        <p14:creationId xmlns:p14="http://schemas.microsoft.com/office/powerpoint/2010/main" val="216102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 y="6778"/>
            <a:ext cx="9142857" cy="6844444"/>
          </a:xfrm>
          <a:prstGeom prst="rect">
            <a:avLst/>
          </a:prstGeom>
        </p:spPr>
      </p:pic>
      <p:sp>
        <p:nvSpPr>
          <p:cNvPr id="3" name="TextBox 2"/>
          <p:cNvSpPr txBox="1"/>
          <p:nvPr/>
        </p:nvSpPr>
        <p:spPr>
          <a:xfrm>
            <a:off x="495301" y="4231821"/>
            <a:ext cx="6700630" cy="2523768"/>
          </a:xfrm>
          <a:prstGeom prst="rect">
            <a:avLst/>
          </a:prstGeom>
          <a:noFill/>
        </p:spPr>
        <p:txBody>
          <a:bodyPr wrap="square" rtlCol="0">
            <a:spAutoFit/>
          </a:bodyPr>
          <a:lstStyle/>
          <a:p>
            <a:r>
              <a:rPr lang="en-GB" sz="7000" b="1" dirty="0">
                <a:solidFill>
                  <a:schemeClr val="bg1"/>
                </a:solidFill>
              </a:rPr>
              <a:t>International Quality Control  </a:t>
            </a:r>
          </a:p>
          <a:p>
            <a:endParaRPr lang="en-GB" b="1" dirty="0">
              <a:solidFill>
                <a:schemeClr val="bg1"/>
              </a:solidFill>
            </a:endParaRPr>
          </a:p>
        </p:txBody>
      </p:sp>
    </p:spTree>
    <p:extLst>
      <p:ext uri="{BB962C8B-B14F-4D97-AF65-F5344CB8AC3E}">
        <p14:creationId xmlns:p14="http://schemas.microsoft.com/office/powerpoint/2010/main" val="367415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331304" y="2087868"/>
            <a:ext cx="8401879" cy="3816429"/>
          </a:xfrm>
          <a:prstGeom prst="rect">
            <a:avLst/>
          </a:prstGeom>
          <a:noFill/>
        </p:spPr>
        <p:txBody>
          <a:bodyPr wrap="square" rtlCol="0">
            <a:spAutoFit/>
          </a:bodyPr>
          <a:lstStyle/>
          <a:p>
            <a:pPr marL="342900" indent="-342900">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Globalisation brings its own challenges and opportunities and nowhere is this more evident than in the area of quality control of Group and Graded races.</a:t>
            </a:r>
            <a:endParaRPr lang="en-GB" sz="2200" dirty="0">
              <a:effectLst/>
              <a:latin typeface="Calibri" panose="020F0502020204030204" pitchFamily="34" charset="0"/>
              <a:ea typeface="Calibri" panose="020F0502020204030204" pitchFamily="34" charset="0"/>
            </a:endParaRPr>
          </a:p>
          <a:p>
            <a:r>
              <a:rPr lang="en-IE" sz="2200" dirty="0">
                <a:effectLst/>
                <a:latin typeface="Calibri" panose="020F0502020204030204" pitchFamily="34" charset="0"/>
                <a:ea typeface="Calibri" panose="020F0502020204030204" pitchFamily="34" charset="0"/>
              </a:rPr>
              <a:t> </a:t>
            </a:r>
            <a:endParaRPr lang="en-GB" sz="2200" dirty="0">
              <a:effectLst/>
              <a:latin typeface="Calibri" panose="020F0502020204030204" pitchFamily="34" charset="0"/>
              <a:ea typeface="Calibri" panose="020F0502020204030204" pitchFamily="34" charset="0"/>
            </a:endParaRPr>
          </a:p>
          <a:p>
            <a:pPr marL="285750" indent="-285750">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The IFHA website describes the fundamental aim of the Federation as “</a:t>
            </a:r>
            <a:r>
              <a:rPr lang="en-IE" sz="2200" b="1" dirty="0">
                <a:effectLst/>
                <a:latin typeface="Calibri" panose="020F0502020204030204" pitchFamily="34" charset="0"/>
                <a:ea typeface="Calibri" panose="020F0502020204030204" pitchFamily="34" charset="0"/>
              </a:rPr>
              <a:t>the organisation of competitions to select the best horses in order to improve the quality of the breed</a:t>
            </a:r>
            <a:r>
              <a:rPr lang="en-IE" sz="2200" dirty="0">
                <a:effectLst/>
                <a:latin typeface="Calibri" panose="020F0502020204030204" pitchFamily="34" charset="0"/>
                <a:ea typeface="Calibri" panose="020F0502020204030204" pitchFamily="34" charset="0"/>
              </a:rPr>
              <a:t>”.</a:t>
            </a:r>
            <a:endParaRPr lang="en-GB" sz="2200" dirty="0">
              <a:effectLst/>
              <a:latin typeface="Calibri" panose="020F0502020204030204" pitchFamily="34" charset="0"/>
              <a:ea typeface="Calibri" panose="020F0502020204030204" pitchFamily="34" charset="0"/>
            </a:endParaRPr>
          </a:p>
          <a:p>
            <a:r>
              <a:rPr lang="en-IE" sz="2200" dirty="0">
                <a:effectLst/>
                <a:latin typeface="Calibri" panose="020F0502020204030204" pitchFamily="34" charset="0"/>
                <a:ea typeface="Calibri" panose="020F0502020204030204" pitchFamily="34" charset="0"/>
              </a:rPr>
              <a:t> </a:t>
            </a:r>
            <a:endParaRPr lang="en-GB" sz="2200" dirty="0">
              <a:effectLst/>
              <a:latin typeface="Calibri" panose="020F0502020204030204" pitchFamily="34" charset="0"/>
              <a:ea typeface="Calibri" panose="020F0502020204030204" pitchFamily="34" charset="0"/>
            </a:endParaRPr>
          </a:p>
          <a:p>
            <a:pPr marL="285750" indent="-285750">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Given that one of the fundamental objectives of the IFHA is the selection of the best horses and the improvement of the breed, the system of quality control over these best races is very important.</a:t>
            </a:r>
            <a:endParaRPr lang="en-GB" sz="2200" dirty="0">
              <a:effectLst/>
              <a:latin typeface="Calibri" panose="020F0502020204030204" pitchFamily="34" charset="0"/>
              <a:ea typeface="Calibri" panose="020F0502020204030204" pitchFamily="34" charset="0"/>
            </a:endParaRPr>
          </a:p>
        </p:txBody>
      </p:sp>
      <p:sp>
        <p:nvSpPr>
          <p:cNvPr id="4" name="TextBox 3"/>
          <p:cNvSpPr txBox="1"/>
          <p:nvPr/>
        </p:nvSpPr>
        <p:spPr>
          <a:xfrm>
            <a:off x="331304" y="1283369"/>
            <a:ext cx="6915150" cy="584775"/>
          </a:xfrm>
          <a:prstGeom prst="rect">
            <a:avLst/>
          </a:prstGeom>
          <a:noFill/>
        </p:spPr>
        <p:txBody>
          <a:bodyPr wrap="square" rtlCol="0">
            <a:spAutoFit/>
          </a:bodyPr>
          <a:lstStyle/>
          <a:p>
            <a:r>
              <a:rPr lang="en-GB" sz="3200" b="1" dirty="0">
                <a:solidFill>
                  <a:srgbClr val="00B0F0"/>
                </a:solidFill>
              </a:rPr>
              <a:t>International Quality Control   </a:t>
            </a:r>
          </a:p>
        </p:txBody>
      </p:sp>
    </p:spTree>
    <p:extLst>
      <p:ext uri="{BB962C8B-B14F-4D97-AF65-F5344CB8AC3E}">
        <p14:creationId xmlns:p14="http://schemas.microsoft.com/office/powerpoint/2010/main" val="351356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 y="6778"/>
            <a:ext cx="9142857" cy="6844444"/>
          </a:xfrm>
          <a:prstGeom prst="rect">
            <a:avLst/>
          </a:prstGeom>
        </p:spPr>
      </p:pic>
      <p:pic>
        <p:nvPicPr>
          <p:cNvPr id="4" name="Picture 4" descr="Jockeys racing horses on a track&#10;&#10;Description automatically generated">
            <a:extLst>
              <a:ext uri="{FF2B5EF4-FFF2-40B4-BE49-F238E27FC236}">
                <a16:creationId xmlns:a16="http://schemas.microsoft.com/office/drawing/2014/main" xmlns="" id="{F7144373-44A1-431B-FDFA-6ECCA050B34E}"/>
              </a:ext>
            </a:extLst>
          </p:cNvPr>
          <p:cNvPicPr>
            <a:picLocks noChangeAspect="1"/>
          </p:cNvPicPr>
          <p:nvPr/>
        </p:nvPicPr>
        <p:blipFill rotWithShape="1">
          <a:blip r:embed="rId4"/>
          <a:srcRect t="8081" r="858" b="9585"/>
          <a:stretch/>
        </p:blipFill>
        <p:spPr>
          <a:xfrm>
            <a:off x="-2512" y="1073469"/>
            <a:ext cx="9158726" cy="5790944"/>
          </a:xfrm>
          <a:prstGeom prst="rect">
            <a:avLst/>
          </a:prstGeom>
        </p:spPr>
      </p:pic>
      <p:sp>
        <p:nvSpPr>
          <p:cNvPr id="3" name="TextBox 2"/>
          <p:cNvSpPr txBox="1"/>
          <p:nvPr/>
        </p:nvSpPr>
        <p:spPr>
          <a:xfrm>
            <a:off x="83537" y="4558392"/>
            <a:ext cx="7393885" cy="2000548"/>
          </a:xfrm>
          <a:prstGeom prst="rect">
            <a:avLst/>
          </a:prstGeom>
          <a:solidFill>
            <a:srgbClr val="232E70"/>
          </a:solidFill>
        </p:spPr>
        <p:txBody>
          <a:bodyPr wrap="square" lIns="91440" tIns="45720" rIns="91440" bIns="45720" rtlCol="0" anchor="t">
            <a:spAutoFit/>
          </a:bodyPr>
          <a:lstStyle/>
          <a:p>
            <a:r>
              <a:rPr lang="en-GB" sz="6000" b="1" dirty="0">
                <a:solidFill>
                  <a:schemeClr val="bg1"/>
                </a:solidFill>
              </a:rPr>
              <a:t>The Concept: </a:t>
            </a:r>
          </a:p>
          <a:p>
            <a:r>
              <a:rPr lang="en-GB" sz="3200" b="1" dirty="0">
                <a:solidFill>
                  <a:schemeClr val="bg1"/>
                </a:solidFill>
              </a:rPr>
              <a:t>The Pattern forms the basis for selecting the future of the breed</a:t>
            </a:r>
            <a:endParaRPr lang="en-GB" sz="3200" b="1" dirty="0">
              <a:solidFill>
                <a:schemeClr val="bg1"/>
              </a:solidFill>
              <a:cs typeface="Calibri"/>
            </a:endParaRPr>
          </a:p>
        </p:txBody>
      </p:sp>
    </p:spTree>
    <p:extLst>
      <p:ext uri="{BB962C8B-B14F-4D97-AF65-F5344CB8AC3E}">
        <p14:creationId xmlns:p14="http://schemas.microsoft.com/office/powerpoint/2010/main" val="94079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378996" y="2111930"/>
            <a:ext cx="8401879" cy="4327338"/>
          </a:xfrm>
          <a:prstGeom prst="rect">
            <a:avLst/>
          </a:prstGeom>
          <a:noFill/>
        </p:spPr>
        <p:txBody>
          <a:bodyPr wrap="square" rtlCol="0">
            <a:spAutoFit/>
          </a:bodyPr>
          <a:lstStyle/>
          <a:p>
            <a:pPr marL="285750" indent="-285750">
              <a:lnSpc>
                <a:spcPct val="115000"/>
              </a:lnSpc>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The IFHA has encouraged a regional approach to quality control, with IRPAC having issued guidelines to racing authorities to determine where particular races should be placed in the ICS Book.</a:t>
            </a:r>
          </a:p>
          <a:p>
            <a:pPr>
              <a:lnSpc>
                <a:spcPct val="115000"/>
              </a:lnSpc>
            </a:pPr>
            <a:endParaRPr lang="en-IE" sz="2200" dirty="0">
              <a:effectLst/>
              <a:latin typeface="Calibri" panose="020F0502020204030204" pitchFamily="34" charset="0"/>
              <a:ea typeface="Calibri" panose="020F0502020204030204" pitchFamily="34" charset="0"/>
            </a:endParaRPr>
          </a:p>
          <a:p>
            <a:pPr marL="285750" indent="-285750">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These guidelines require countries to have a committee to overview the Group and Graded races.  It requires that all such races must be open to international competition.  It requires each country to have a specific process to assess the quality of their races.  It requires that upgrades must be justified by the quality of the runners and it requires that races not meeting the relevant quality should be downgraded.</a:t>
            </a:r>
          </a:p>
          <a:p>
            <a:endParaRPr lang="en-IE" sz="2000" dirty="0">
              <a:effectLst/>
              <a:latin typeface="Calibri" panose="020F0502020204030204" pitchFamily="34" charset="0"/>
              <a:ea typeface="Calibri" panose="020F0502020204030204" pitchFamily="34" charset="0"/>
            </a:endParaRPr>
          </a:p>
        </p:txBody>
      </p:sp>
      <p:sp>
        <p:nvSpPr>
          <p:cNvPr id="4" name="TextBox 3"/>
          <p:cNvSpPr txBox="1"/>
          <p:nvPr/>
        </p:nvSpPr>
        <p:spPr>
          <a:xfrm>
            <a:off x="378996" y="1295400"/>
            <a:ext cx="6915150" cy="584775"/>
          </a:xfrm>
          <a:prstGeom prst="rect">
            <a:avLst/>
          </a:prstGeom>
          <a:noFill/>
        </p:spPr>
        <p:txBody>
          <a:bodyPr wrap="square" rtlCol="0">
            <a:spAutoFit/>
          </a:bodyPr>
          <a:lstStyle/>
          <a:p>
            <a:r>
              <a:rPr lang="en-GB" sz="3200" b="1" dirty="0">
                <a:solidFill>
                  <a:srgbClr val="00B0F0"/>
                </a:solidFill>
              </a:rPr>
              <a:t>International Quality Control</a:t>
            </a:r>
          </a:p>
        </p:txBody>
      </p:sp>
    </p:spTree>
    <p:extLst>
      <p:ext uri="{BB962C8B-B14F-4D97-AF65-F5344CB8AC3E}">
        <p14:creationId xmlns:p14="http://schemas.microsoft.com/office/powerpoint/2010/main" val="104930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4" name="TextBox 3"/>
          <p:cNvSpPr txBox="1"/>
          <p:nvPr/>
        </p:nvSpPr>
        <p:spPr>
          <a:xfrm>
            <a:off x="331304" y="1199148"/>
            <a:ext cx="6915150" cy="584775"/>
          </a:xfrm>
          <a:prstGeom prst="rect">
            <a:avLst/>
          </a:prstGeom>
          <a:noFill/>
        </p:spPr>
        <p:txBody>
          <a:bodyPr wrap="square" rtlCol="0">
            <a:spAutoFit/>
          </a:bodyPr>
          <a:lstStyle/>
          <a:p>
            <a:r>
              <a:rPr lang="en-GB" sz="3200" b="1" dirty="0">
                <a:solidFill>
                  <a:srgbClr val="00B0F0"/>
                </a:solidFill>
              </a:rPr>
              <a:t>International Quality Control</a:t>
            </a:r>
          </a:p>
        </p:txBody>
      </p:sp>
      <p:sp>
        <p:nvSpPr>
          <p:cNvPr id="6" name="TextBox 5">
            <a:extLst>
              <a:ext uri="{FF2B5EF4-FFF2-40B4-BE49-F238E27FC236}">
                <a16:creationId xmlns:a16="http://schemas.microsoft.com/office/drawing/2014/main" xmlns="" id="{55D852BE-65CF-1318-3A6A-D2FED55E2D8F}"/>
              </a:ext>
            </a:extLst>
          </p:cNvPr>
          <p:cNvSpPr txBox="1"/>
          <p:nvPr/>
        </p:nvSpPr>
        <p:spPr>
          <a:xfrm>
            <a:off x="304800" y="1897668"/>
            <a:ext cx="8534400" cy="4960332"/>
          </a:xfrm>
          <a:prstGeom prst="rect">
            <a:avLst/>
          </a:prstGeom>
          <a:noFill/>
        </p:spPr>
        <p:txBody>
          <a:bodyPr wrap="square">
            <a:spAutoFit/>
          </a:bodyPr>
          <a:lstStyle/>
          <a:p>
            <a:pPr marL="285750" indent="-285750">
              <a:spcAft>
                <a:spcPts val="800"/>
              </a:spcAft>
              <a:buFont typeface="Courier New" panose="02070309020205020404" pitchFamily="49" charset="0"/>
              <a:buChar char="o"/>
            </a:pPr>
            <a:r>
              <a:rPr lang="en-IE" sz="2000" dirty="0">
                <a:effectLst/>
                <a:latin typeface="Calibri" panose="020F0502020204030204" pitchFamily="34" charset="0"/>
                <a:ea typeface="Times New Roman" panose="02020603050405020304" pitchFamily="18" charset="0"/>
                <a:cs typeface="Calibri" panose="020F0502020204030204" pitchFamily="34" charset="0"/>
              </a:rPr>
              <a:t>An Asian Pattern Committee was established in 2011 to pull together the work of the various grading committees in member countries of the Asian Racing Federation.</a:t>
            </a:r>
          </a:p>
          <a:p>
            <a:pPr marL="285750" indent="-285750">
              <a:spcAft>
                <a:spcPts val="800"/>
              </a:spcAft>
              <a:buFont typeface="Courier New" panose="02070309020205020404" pitchFamily="49" charset="0"/>
              <a:buChar char="o"/>
            </a:pPr>
            <a:r>
              <a:rPr lang="en-IE" sz="2000" dirty="0">
                <a:latin typeface="Calibri" panose="020F0502020204030204" pitchFamily="34" charset="0"/>
                <a:ea typeface="Times New Roman" panose="02020603050405020304" pitchFamily="18" charset="0"/>
                <a:cs typeface="Calibri" panose="020F0502020204030204" pitchFamily="34" charset="0"/>
              </a:rPr>
              <a:t>Creation of the</a:t>
            </a:r>
            <a:r>
              <a:rPr lang="en-IE" sz="2000" dirty="0">
                <a:effectLst/>
                <a:latin typeface="Calibri" panose="020F0502020204030204" pitchFamily="34" charset="0"/>
                <a:ea typeface="Times New Roman" panose="02020603050405020304" pitchFamily="18" charset="0"/>
                <a:cs typeface="Calibri" panose="020F0502020204030204" pitchFamily="34" charset="0"/>
              </a:rPr>
              <a:t> South American Pattern Committee followed in 2012. </a:t>
            </a:r>
          </a:p>
          <a:p>
            <a:pPr marL="285750" indent="-285750">
              <a:lnSpc>
                <a:spcPct val="115000"/>
              </a:lnSpc>
              <a:buFont typeface="Courier New" panose="02070309020205020404" pitchFamily="49" charset="0"/>
              <a:buChar char="o"/>
            </a:pPr>
            <a:r>
              <a:rPr lang="en-IE" sz="2000" dirty="0">
                <a:effectLst/>
                <a:latin typeface="Calibri" panose="020F0502020204030204" pitchFamily="34" charset="0"/>
                <a:ea typeface="Calibri" panose="020F0502020204030204" pitchFamily="34" charset="0"/>
              </a:rPr>
              <a:t>The regional authorities</a:t>
            </a:r>
            <a:r>
              <a:rPr lang="en-IE" sz="2000" b="1" dirty="0">
                <a:effectLst/>
                <a:latin typeface="Calibri" panose="020F0502020204030204" pitchFamily="34" charset="0"/>
                <a:ea typeface="Calibri" panose="020F0502020204030204" pitchFamily="34" charset="0"/>
              </a:rPr>
              <a:t> </a:t>
            </a:r>
            <a:r>
              <a:rPr lang="en-IE" sz="2000" dirty="0">
                <a:effectLst/>
                <a:latin typeface="Calibri" panose="020F0502020204030204" pitchFamily="34" charset="0"/>
                <a:ea typeface="Calibri" panose="020F0502020204030204" pitchFamily="34" charset="0"/>
              </a:rPr>
              <a:t>that are recognised by IRPAC for determination of  Group or Graded status in Part I of the Blue Book are:</a:t>
            </a:r>
          </a:p>
          <a:p>
            <a:pPr>
              <a:lnSpc>
                <a:spcPct val="115000"/>
              </a:lnSpc>
            </a:pPr>
            <a:endParaRPr lang="en-GB" sz="1200" dirty="0">
              <a:effectLst/>
              <a:latin typeface="Calibri" panose="020F0502020204030204" pitchFamily="34" charset="0"/>
              <a:ea typeface="Calibri" panose="020F0502020204030204" pitchFamily="34" charset="0"/>
            </a:endParaRPr>
          </a:p>
          <a:p>
            <a:pPr marL="800100" lvl="1" indent="-342900">
              <a:lnSpc>
                <a:spcPct val="115000"/>
              </a:lnSpc>
              <a:buFont typeface="Arial" panose="020B0604020202020204" pitchFamily="34" charset="0"/>
              <a:buChar char="•"/>
            </a:pPr>
            <a:r>
              <a:rPr lang="en-IE" sz="2000" dirty="0">
                <a:effectLst/>
                <a:latin typeface="Calibri" panose="020F0502020204030204" pitchFamily="34" charset="0"/>
                <a:ea typeface="Times New Roman" panose="02020603050405020304" pitchFamily="18" charset="0"/>
              </a:rPr>
              <a:t>European Pattern Committee</a:t>
            </a:r>
            <a:endParaRPr lang="en-GB" sz="2000" dirty="0">
              <a:effectLst/>
              <a:latin typeface="Calibri" panose="020F0502020204030204" pitchFamily="34" charset="0"/>
              <a:ea typeface="Calibri" panose="020F0502020204030204" pitchFamily="34" charset="0"/>
            </a:endParaRPr>
          </a:p>
          <a:p>
            <a:pPr marL="800100" lvl="1" indent="-342900">
              <a:lnSpc>
                <a:spcPct val="115000"/>
              </a:lnSpc>
              <a:buFont typeface="Arial" panose="020B0604020202020204" pitchFamily="34" charset="0"/>
              <a:buChar char="•"/>
            </a:pPr>
            <a:r>
              <a:rPr lang="en-IE" sz="2000" dirty="0">
                <a:effectLst/>
                <a:latin typeface="Calibri" panose="020F0502020204030204" pitchFamily="34" charset="0"/>
                <a:ea typeface="Times New Roman" panose="02020603050405020304" pitchFamily="18" charset="0"/>
              </a:rPr>
              <a:t>American Graded Stakes Committee and the Canadian Graded Stakes Committee</a:t>
            </a:r>
            <a:endParaRPr lang="en-GB" sz="2000" dirty="0">
              <a:effectLst/>
              <a:latin typeface="Calibri" panose="020F0502020204030204" pitchFamily="34" charset="0"/>
              <a:ea typeface="Calibri" panose="020F0502020204030204" pitchFamily="34" charset="0"/>
            </a:endParaRPr>
          </a:p>
          <a:p>
            <a:pPr marL="800100" lvl="1" indent="-342900">
              <a:lnSpc>
                <a:spcPct val="115000"/>
              </a:lnSpc>
              <a:buFont typeface="Arial" panose="020B0604020202020204" pitchFamily="34" charset="0"/>
              <a:buChar char="•"/>
            </a:pPr>
            <a:r>
              <a:rPr lang="en-IE" sz="2000" dirty="0">
                <a:effectLst/>
                <a:latin typeface="Calibri" panose="020F0502020204030204" pitchFamily="34" charset="0"/>
                <a:ea typeface="Times New Roman" panose="02020603050405020304" pitchFamily="18" charset="0"/>
              </a:rPr>
              <a:t>Asian Pattern Committee </a:t>
            </a:r>
            <a:endParaRPr lang="en-GB" sz="2000" dirty="0">
              <a:effectLst/>
              <a:latin typeface="Calibri" panose="020F0502020204030204" pitchFamily="34" charset="0"/>
              <a:ea typeface="Calibri" panose="020F0502020204030204" pitchFamily="34" charset="0"/>
            </a:endParaRPr>
          </a:p>
          <a:p>
            <a:pPr marL="800100" lvl="1" indent="-342900">
              <a:lnSpc>
                <a:spcPct val="115000"/>
              </a:lnSpc>
              <a:buFont typeface="Arial" panose="020B0604020202020204" pitchFamily="34" charset="0"/>
              <a:buChar char="•"/>
            </a:pPr>
            <a:r>
              <a:rPr lang="en-IE" sz="2000" dirty="0">
                <a:effectLst/>
                <a:latin typeface="Calibri" panose="020F0502020204030204" pitchFamily="34" charset="0"/>
                <a:ea typeface="Times New Roman" panose="02020603050405020304" pitchFamily="18" charset="0"/>
              </a:rPr>
              <a:t>Organizacion LatinoAmericana de Fomenta del Pura Sangre de Carrera (OSAF)</a:t>
            </a:r>
            <a:endParaRPr lang="en-GB" sz="2000" dirty="0">
              <a:effectLst/>
              <a:latin typeface="Calibri" panose="020F0502020204030204" pitchFamily="34" charset="0"/>
              <a:ea typeface="Calibri" panose="020F0502020204030204" pitchFamily="34" charset="0"/>
            </a:endParaRPr>
          </a:p>
          <a:p>
            <a:pPr marL="285750" indent="-285750" algn="just">
              <a:spcAft>
                <a:spcPts val="800"/>
              </a:spcAft>
              <a:buFont typeface="Courier New" panose="02070309020205020404" pitchFamily="49" charset="0"/>
              <a:buChar char="o"/>
            </a:pP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4262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210988" y="2276955"/>
            <a:ext cx="8722024" cy="4293483"/>
          </a:xfrm>
          <a:prstGeom prst="rect">
            <a:avLst/>
          </a:prstGeom>
          <a:noFill/>
        </p:spPr>
        <p:txBody>
          <a:bodyPr wrap="square" rtlCol="0">
            <a:spAutoFit/>
          </a:bodyPr>
          <a:lstStyle/>
          <a:p>
            <a:pPr marL="342900" indent="-342900">
              <a:buFont typeface="Courier New" panose="02070309020205020404" pitchFamily="49" charset="0"/>
              <a:buChar char="o"/>
            </a:pPr>
            <a:r>
              <a:rPr lang="en-IE" sz="2100" dirty="0">
                <a:effectLst/>
                <a:latin typeface="Calibri" panose="020F0502020204030204" pitchFamily="34" charset="0"/>
                <a:ea typeface="Calibri" panose="020F0502020204030204" pitchFamily="34" charset="0"/>
              </a:rPr>
              <a:t>Using horses’ ratings is the most common way of identifying the status of Group and Graded races.</a:t>
            </a:r>
            <a:endParaRPr lang="en-GB" sz="2100" dirty="0">
              <a:effectLst/>
              <a:latin typeface="Calibri" panose="020F0502020204030204" pitchFamily="34" charset="0"/>
              <a:ea typeface="Calibri" panose="020F0502020204030204" pitchFamily="34" charset="0"/>
            </a:endParaRPr>
          </a:p>
          <a:p>
            <a:r>
              <a:rPr lang="en-IE" sz="2100" dirty="0">
                <a:effectLst/>
                <a:latin typeface="Calibri" panose="020F0502020204030204" pitchFamily="34" charset="0"/>
                <a:ea typeface="Calibri" panose="020F0502020204030204" pitchFamily="34" charset="0"/>
              </a:rPr>
              <a:t> </a:t>
            </a:r>
            <a:endParaRPr lang="en-GB" sz="2100" dirty="0">
              <a:effectLst/>
              <a:latin typeface="Calibri" panose="020F0502020204030204" pitchFamily="34" charset="0"/>
              <a:ea typeface="Calibri" panose="020F0502020204030204" pitchFamily="34" charset="0"/>
            </a:endParaRPr>
          </a:p>
          <a:p>
            <a:pPr marL="342900" indent="-342900">
              <a:buFont typeface="Courier New" panose="02070309020205020404" pitchFamily="49" charset="0"/>
              <a:buChar char="o"/>
            </a:pPr>
            <a:r>
              <a:rPr lang="en-IE" sz="2100" dirty="0">
                <a:effectLst/>
                <a:latin typeface="Calibri" panose="020F0502020204030204" pitchFamily="34" charset="0"/>
                <a:ea typeface="Calibri" panose="020F0502020204030204" pitchFamily="34" charset="0"/>
              </a:rPr>
              <a:t>Some countries or regions use other criteria to assess quality, such as prize money levels, number of black type performances, quality of all runners in a race - not just the placed horses - accrued performance points, and the overall shape of a country’s Pattern.</a:t>
            </a:r>
          </a:p>
          <a:p>
            <a:endParaRPr lang="en-IE" sz="2100" dirty="0">
              <a:effectLst/>
              <a:latin typeface="Calibri" panose="020F0502020204030204" pitchFamily="34" charset="0"/>
              <a:ea typeface="Calibri" panose="020F0502020204030204" pitchFamily="34" charset="0"/>
            </a:endParaRPr>
          </a:p>
          <a:p>
            <a:pPr marL="285750" indent="-285750">
              <a:buFont typeface="Courier New" panose="02070309020205020404" pitchFamily="49" charset="0"/>
              <a:buChar char="o"/>
            </a:pPr>
            <a:r>
              <a:rPr lang="en-IE" sz="2100" dirty="0">
                <a:latin typeface="Calibri" panose="020F0502020204030204" pitchFamily="34" charset="0"/>
                <a:ea typeface="Calibri" panose="020F0502020204030204" pitchFamily="34" charset="0"/>
              </a:rPr>
              <a:t>Ground Rules for Asia and South America mirror the basic format of the European Pattern Committee’s, albeit the quality control has less rigour.</a:t>
            </a:r>
          </a:p>
          <a:p>
            <a:endParaRPr lang="en-IE" sz="2100" dirty="0">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100" dirty="0">
                <a:effectLst/>
                <a:latin typeface="Calibri" panose="020F0502020204030204" pitchFamily="34" charset="0"/>
                <a:ea typeface="Times New Roman" panose="02020603050405020304" pitchFamily="18" charset="0"/>
              </a:rPr>
              <a:t>Disparities in racing standards have precluded the integration of races into a unified world Pattern.</a:t>
            </a:r>
          </a:p>
        </p:txBody>
      </p:sp>
      <p:sp>
        <p:nvSpPr>
          <p:cNvPr id="4" name="TextBox 3"/>
          <p:cNvSpPr txBox="1"/>
          <p:nvPr/>
        </p:nvSpPr>
        <p:spPr>
          <a:xfrm>
            <a:off x="210988" y="1077073"/>
            <a:ext cx="8241195" cy="1077218"/>
          </a:xfrm>
          <a:prstGeom prst="rect">
            <a:avLst/>
          </a:prstGeom>
          <a:noFill/>
        </p:spPr>
        <p:txBody>
          <a:bodyPr wrap="square" rtlCol="0">
            <a:spAutoFit/>
          </a:bodyPr>
          <a:lstStyle/>
          <a:p>
            <a:r>
              <a:rPr lang="en-GB" sz="3200" b="1" dirty="0">
                <a:solidFill>
                  <a:srgbClr val="00B0F0"/>
                </a:solidFill>
              </a:rPr>
              <a:t>So how is quality </a:t>
            </a:r>
            <a:r>
              <a:rPr lang="en-GB" sz="3200" b="1">
                <a:solidFill>
                  <a:srgbClr val="00B0F0"/>
                </a:solidFill>
              </a:rPr>
              <a:t>control enacted </a:t>
            </a:r>
            <a:r>
              <a:rPr lang="en-GB" sz="3200" b="1" dirty="0">
                <a:solidFill>
                  <a:srgbClr val="00B0F0"/>
                </a:solidFill>
              </a:rPr>
              <a:t>around the world? </a:t>
            </a:r>
          </a:p>
        </p:txBody>
      </p:sp>
    </p:spTree>
    <p:extLst>
      <p:ext uri="{BB962C8B-B14F-4D97-AF65-F5344CB8AC3E}">
        <p14:creationId xmlns:p14="http://schemas.microsoft.com/office/powerpoint/2010/main" val="130309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543178" y="2279374"/>
            <a:ext cx="8401879" cy="3912097"/>
          </a:xfrm>
          <a:prstGeom prst="rect">
            <a:avLst/>
          </a:prstGeom>
          <a:noFill/>
        </p:spPr>
        <p:txBody>
          <a:bodyPr wrap="square" rtlCol="0">
            <a:spAutoFit/>
          </a:bodyPr>
          <a:lstStyle/>
          <a:p>
            <a:pPr marL="285750" indent="-285750">
              <a:lnSpc>
                <a:spcPct val="115000"/>
              </a:lnSpc>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Are there anomalies in the system whereby races carry a particular grading in one country or region, but would not merit the same grading in another region? </a:t>
            </a:r>
            <a:endParaRPr lang="en-GB" sz="2200" dirty="0">
              <a:effectLst/>
              <a:latin typeface="Calibri" panose="020F0502020204030204" pitchFamily="34" charset="0"/>
              <a:ea typeface="Calibri" panose="020F0502020204030204" pitchFamily="34" charset="0"/>
            </a:endParaRPr>
          </a:p>
          <a:p>
            <a:r>
              <a:rPr lang="en-GB" sz="2200" dirty="0">
                <a:effectLst/>
                <a:latin typeface="Calibri" panose="020F0502020204030204" pitchFamily="34" charset="0"/>
                <a:ea typeface="Calibri" panose="020F0502020204030204" pitchFamily="34" charset="0"/>
              </a:rPr>
              <a:t> </a:t>
            </a:r>
          </a:p>
          <a:p>
            <a:pPr marL="285750" indent="-285750">
              <a:lnSpc>
                <a:spcPct val="115000"/>
              </a:lnSpc>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Should we have one uniform system of grading races worldwide?</a:t>
            </a:r>
            <a:endParaRPr lang="en-GB" sz="2200" dirty="0">
              <a:effectLst/>
              <a:latin typeface="Calibri" panose="020F0502020204030204" pitchFamily="34" charset="0"/>
              <a:ea typeface="Calibri" panose="020F0502020204030204" pitchFamily="34" charset="0"/>
            </a:endParaRPr>
          </a:p>
          <a:p>
            <a:pPr>
              <a:lnSpc>
                <a:spcPct val="115000"/>
              </a:lnSpc>
            </a:pPr>
            <a:r>
              <a:rPr lang="en-IE" sz="2200" dirty="0">
                <a:effectLst/>
                <a:latin typeface="Calibri" panose="020F0502020204030204" pitchFamily="34" charset="0"/>
                <a:ea typeface="Calibri" panose="020F0502020204030204" pitchFamily="34" charset="0"/>
              </a:rPr>
              <a:t> </a:t>
            </a:r>
            <a:endParaRPr lang="en-GB" sz="2200" dirty="0">
              <a:effectLst/>
              <a:latin typeface="Calibri" panose="020F0502020204030204" pitchFamily="34" charset="0"/>
              <a:ea typeface="Calibri" panose="020F0502020204030204" pitchFamily="34" charset="0"/>
            </a:endParaRPr>
          </a:p>
          <a:p>
            <a:pPr marL="285750" indent="-285750">
              <a:lnSpc>
                <a:spcPct val="115000"/>
              </a:lnSpc>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Are there too many Group/Graded races across the globe?</a:t>
            </a:r>
          </a:p>
          <a:p>
            <a:pPr marL="285750" indent="-285750">
              <a:lnSpc>
                <a:spcPct val="115000"/>
              </a:lnSpc>
              <a:buFont typeface="Courier New" panose="02070309020205020404" pitchFamily="49" charset="0"/>
              <a:buChar char="o"/>
            </a:pPr>
            <a:endParaRPr lang="en-IE" sz="2200" dirty="0">
              <a:latin typeface="Calibri" panose="020F0502020204030204" pitchFamily="34" charset="0"/>
              <a:ea typeface="Calibri" panose="020F0502020204030204" pitchFamily="34" charset="0"/>
            </a:endParaRPr>
          </a:p>
          <a:p>
            <a:pPr marL="285750" indent="-285750">
              <a:lnSpc>
                <a:spcPct val="115000"/>
              </a:lnSpc>
              <a:buFont typeface="Courier New" panose="02070309020205020404" pitchFamily="49" charset="0"/>
              <a:buChar char="o"/>
            </a:pPr>
            <a:r>
              <a:rPr lang="en-IE" sz="2200" dirty="0">
                <a:effectLst/>
                <a:latin typeface="Calibri" panose="020F0502020204030204" pitchFamily="34" charset="0"/>
                <a:ea typeface="Calibri" panose="020F0502020204030204" pitchFamily="34" charset="0"/>
              </a:rPr>
              <a:t>What about the issue of medication?</a:t>
            </a:r>
          </a:p>
          <a:p>
            <a:pPr marL="285750" indent="-285750" algn="just">
              <a:lnSpc>
                <a:spcPct val="115000"/>
              </a:lnSpc>
              <a:buFont typeface="Courier New" panose="02070309020205020404" pitchFamily="49" charset="0"/>
              <a:buChar char="o"/>
            </a:pPr>
            <a:endParaRPr lang="en-IE" sz="2200" dirty="0">
              <a:latin typeface="Calibri" panose="020F0502020204030204" pitchFamily="34" charset="0"/>
              <a:ea typeface="Calibri" panose="020F0502020204030204" pitchFamily="34" charset="0"/>
            </a:endParaRPr>
          </a:p>
        </p:txBody>
      </p:sp>
      <p:sp>
        <p:nvSpPr>
          <p:cNvPr id="4" name="TextBox 3"/>
          <p:cNvSpPr txBox="1"/>
          <p:nvPr/>
        </p:nvSpPr>
        <p:spPr>
          <a:xfrm>
            <a:off x="448837" y="1379122"/>
            <a:ext cx="6915150" cy="584775"/>
          </a:xfrm>
          <a:prstGeom prst="rect">
            <a:avLst/>
          </a:prstGeom>
          <a:noFill/>
        </p:spPr>
        <p:txBody>
          <a:bodyPr wrap="square" rtlCol="0">
            <a:spAutoFit/>
          </a:bodyPr>
          <a:lstStyle/>
          <a:p>
            <a:r>
              <a:rPr lang="en-GB" sz="3200" b="1" dirty="0">
                <a:solidFill>
                  <a:srgbClr val="00B0F0"/>
                </a:solidFill>
              </a:rPr>
              <a:t>Questions to consider:  </a:t>
            </a:r>
          </a:p>
        </p:txBody>
      </p:sp>
    </p:spTree>
    <p:extLst>
      <p:ext uri="{BB962C8B-B14F-4D97-AF65-F5344CB8AC3E}">
        <p14:creationId xmlns:p14="http://schemas.microsoft.com/office/powerpoint/2010/main" val="4196200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 y="6778"/>
            <a:ext cx="9142857" cy="6844444"/>
          </a:xfrm>
          <a:prstGeom prst="rect">
            <a:avLst/>
          </a:prstGeom>
        </p:spPr>
      </p:pic>
      <p:sp>
        <p:nvSpPr>
          <p:cNvPr id="3" name="TextBox 2"/>
          <p:cNvSpPr txBox="1"/>
          <p:nvPr/>
        </p:nvSpPr>
        <p:spPr>
          <a:xfrm>
            <a:off x="495301" y="4231821"/>
            <a:ext cx="8235042" cy="2523768"/>
          </a:xfrm>
          <a:prstGeom prst="rect">
            <a:avLst/>
          </a:prstGeom>
          <a:noFill/>
        </p:spPr>
        <p:txBody>
          <a:bodyPr wrap="square" rtlCol="0">
            <a:spAutoFit/>
          </a:bodyPr>
          <a:lstStyle/>
          <a:p>
            <a:r>
              <a:rPr lang="en-GB" sz="7000" b="1" dirty="0">
                <a:solidFill>
                  <a:schemeClr val="bg1"/>
                </a:solidFill>
              </a:rPr>
              <a:t>Using the Pattern to influence behaviour </a:t>
            </a:r>
          </a:p>
          <a:p>
            <a:endParaRPr lang="en-GB" b="1" dirty="0">
              <a:solidFill>
                <a:schemeClr val="bg1"/>
              </a:solidFill>
            </a:endParaRPr>
          </a:p>
        </p:txBody>
      </p:sp>
    </p:spTree>
    <p:extLst>
      <p:ext uri="{BB962C8B-B14F-4D97-AF65-F5344CB8AC3E}">
        <p14:creationId xmlns:p14="http://schemas.microsoft.com/office/powerpoint/2010/main" val="246028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331304" y="2279375"/>
            <a:ext cx="8401879" cy="3816429"/>
          </a:xfrm>
          <a:prstGeom prst="rect">
            <a:avLst/>
          </a:prstGeom>
          <a:noFill/>
        </p:spPr>
        <p:txBody>
          <a:bodyPr wrap="square" rtlCol="0">
            <a:spAutoFit/>
          </a:bodyPr>
          <a:lstStyle/>
          <a:p>
            <a:pPr marL="285750" indent="-285750">
              <a:buFont typeface="Courier New" panose="02070309020205020404" pitchFamily="49" charset="0"/>
              <a:buChar char="o"/>
            </a:pPr>
            <a:r>
              <a:rPr lang="en-GB" sz="2200" dirty="0">
                <a:effectLst/>
                <a:latin typeface="Calibri" panose="020F0502020204030204" pitchFamily="34" charset="0"/>
                <a:ea typeface="Calibri" panose="020F0502020204030204" pitchFamily="34" charset="0"/>
              </a:rPr>
              <a:t>Although the Pattern is intended to be of permanent value, it is not set in stone and needs to embrace continuous development, and may even help deliver certain strategic goals.</a:t>
            </a:r>
          </a:p>
          <a:p>
            <a:r>
              <a:rPr lang="en-GB" sz="2200" dirty="0">
                <a:effectLst/>
                <a:latin typeface="Calibri" panose="020F0502020204030204" pitchFamily="34" charset="0"/>
                <a:ea typeface="Calibri" panose="020F0502020204030204" pitchFamily="34" charset="0"/>
              </a:rPr>
              <a:t> </a:t>
            </a:r>
          </a:p>
          <a:p>
            <a:pPr marL="285750" indent="-285750">
              <a:buFont typeface="Courier New" panose="02070309020205020404" pitchFamily="49" charset="0"/>
              <a:buChar char="o"/>
            </a:pPr>
            <a:r>
              <a:rPr lang="en-GB" sz="2200" dirty="0">
                <a:effectLst/>
                <a:latin typeface="Calibri" panose="020F0502020204030204" pitchFamily="34" charset="0"/>
                <a:ea typeface="Calibri" panose="020F0502020204030204" pitchFamily="34" charset="0"/>
              </a:rPr>
              <a:t>The Pattern is a living entity and if it is to continue to be fit for purpose, it must of course be adaptable and responsive to changes in horseracing as a whole.</a:t>
            </a:r>
          </a:p>
          <a:p>
            <a:pPr marL="285750" indent="-285750">
              <a:buFont typeface="Courier New" panose="02070309020205020404" pitchFamily="49" charset="0"/>
              <a:buChar char="o"/>
            </a:pPr>
            <a:endParaRPr lang="en-GB" sz="2200" dirty="0">
              <a:latin typeface="Calibri" panose="020F0502020204030204" pitchFamily="34" charset="0"/>
              <a:ea typeface="Calibri" panose="020F0502020204030204" pitchFamily="34" charset="0"/>
            </a:endParaRPr>
          </a:p>
          <a:p>
            <a:pPr marL="285750" indent="-285750">
              <a:buFont typeface="Courier New" panose="02070309020205020404" pitchFamily="49" charset="0"/>
              <a:buChar char="o"/>
            </a:pPr>
            <a:r>
              <a:rPr lang="en-GB" sz="2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spirit of competition is a spur to the improvement of racing standards everywhere.  For all these reasons the Pattern is under constant stress. </a:t>
            </a:r>
            <a:endParaRPr lang="en-GB" sz="2200" dirty="0">
              <a:effectLst/>
              <a:latin typeface="Calibri" panose="020F0502020204030204" pitchFamily="34" charset="0"/>
              <a:ea typeface="Calibri" panose="020F0502020204030204" pitchFamily="34" charset="0"/>
            </a:endParaRPr>
          </a:p>
        </p:txBody>
      </p:sp>
      <p:sp>
        <p:nvSpPr>
          <p:cNvPr id="4" name="TextBox 3"/>
          <p:cNvSpPr txBox="1"/>
          <p:nvPr/>
        </p:nvSpPr>
        <p:spPr>
          <a:xfrm>
            <a:off x="331304" y="1379122"/>
            <a:ext cx="7658099" cy="584775"/>
          </a:xfrm>
          <a:prstGeom prst="rect">
            <a:avLst/>
          </a:prstGeom>
          <a:noFill/>
        </p:spPr>
        <p:txBody>
          <a:bodyPr wrap="square" rtlCol="0">
            <a:spAutoFit/>
          </a:bodyPr>
          <a:lstStyle/>
          <a:p>
            <a:r>
              <a:rPr lang="en-GB" sz="3200" b="1" dirty="0">
                <a:solidFill>
                  <a:srgbClr val="00B0F0"/>
                </a:solidFill>
              </a:rPr>
              <a:t>Using the Pattern to Influence Behaviour</a:t>
            </a:r>
          </a:p>
        </p:txBody>
      </p:sp>
    </p:spTree>
    <p:extLst>
      <p:ext uri="{BB962C8B-B14F-4D97-AF65-F5344CB8AC3E}">
        <p14:creationId xmlns:p14="http://schemas.microsoft.com/office/powerpoint/2010/main" val="2105959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371060" y="2375628"/>
            <a:ext cx="8401879" cy="4401205"/>
          </a:xfrm>
          <a:prstGeom prst="rect">
            <a:avLst/>
          </a:prstGeom>
          <a:noFill/>
        </p:spPr>
        <p:txBody>
          <a:bodyPr wrap="square" rtlCol="0">
            <a:spAutoFit/>
          </a:bodyPr>
          <a:lstStyle/>
          <a:p>
            <a:r>
              <a:rPr lang="en-GB" sz="2000" b="1" dirty="0">
                <a:effectLst/>
                <a:latin typeface="Calibri" panose="020F0502020204030204" pitchFamily="34" charset="0"/>
                <a:ea typeface="Calibri" panose="020F0502020204030204" pitchFamily="34" charset="0"/>
              </a:rPr>
              <a:t>Enhancing the Black Type programme for Fillies and Mares</a:t>
            </a: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Concerted effort made in Europe 15 years ago to improve the Pattern and Listed programme for older fillies and mares.</a:t>
            </a:r>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 </a:t>
            </a:r>
          </a:p>
          <a:p>
            <a:r>
              <a:rPr lang="en-GB" sz="2000" b="1" dirty="0">
                <a:latin typeface="Calibri" panose="020F0502020204030204" pitchFamily="34" charset="0"/>
                <a:ea typeface="Calibri" panose="020F0502020204030204" pitchFamily="34" charset="0"/>
              </a:rPr>
              <a:t>The Sprint Programme </a:t>
            </a: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In 2015, measures were taken to address the lack of any Black Type opportunities for three-year-old sprinters, </a:t>
            </a:r>
            <a:r>
              <a:rPr lang="en-GB" sz="2000" dirty="0">
                <a:effectLst/>
                <a:latin typeface="Calibri" panose="020F0502020204030204" pitchFamily="34" charset="0"/>
                <a:ea typeface="Calibri" panose="020F0502020204030204" pitchFamily="34" charset="0"/>
              </a:rPr>
              <a:t>culminating in the creation of the Group 1 Commonwealth Cup at Royal Ascot.</a:t>
            </a:r>
          </a:p>
          <a:p>
            <a:r>
              <a:rPr lang="en-GB" sz="2000" dirty="0">
                <a:effectLst/>
                <a:latin typeface="Calibri" panose="020F0502020204030204" pitchFamily="34" charset="0"/>
                <a:ea typeface="Calibri" panose="020F0502020204030204" pitchFamily="34" charset="0"/>
              </a:rPr>
              <a:t> </a:t>
            </a:r>
          </a:p>
          <a:p>
            <a:r>
              <a:rPr lang="en-GB" sz="2000" b="1" dirty="0">
                <a:effectLst/>
                <a:latin typeface="Calibri" panose="020F0502020204030204" pitchFamily="34" charset="0"/>
                <a:ea typeface="Calibri" panose="020F0502020204030204" pitchFamily="34" charset="0"/>
              </a:rPr>
              <a:t>Safeguarding and Developing the Staying Horse</a:t>
            </a: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Much done in recent years to promote staying races in the Pattern programme.  Long-term and vital project, with a weighty responsibility to nurture the continued production of quality middle-distance and staying horses.</a:t>
            </a:r>
            <a:endParaRPr lang="en-GB" sz="2000" dirty="0">
              <a:effectLst/>
              <a:latin typeface="Calibri" panose="020F0502020204030204" pitchFamily="34" charset="0"/>
              <a:ea typeface="Calibri" panose="020F0502020204030204" pitchFamily="34" charset="0"/>
            </a:endParaRPr>
          </a:p>
        </p:txBody>
      </p:sp>
      <p:sp>
        <p:nvSpPr>
          <p:cNvPr id="4" name="TextBox 3"/>
          <p:cNvSpPr txBox="1"/>
          <p:nvPr/>
        </p:nvSpPr>
        <p:spPr>
          <a:xfrm>
            <a:off x="331304" y="1132901"/>
            <a:ext cx="7970920" cy="1077218"/>
          </a:xfrm>
          <a:prstGeom prst="rect">
            <a:avLst/>
          </a:prstGeom>
          <a:noFill/>
        </p:spPr>
        <p:txBody>
          <a:bodyPr wrap="square" rtlCol="0">
            <a:spAutoFit/>
          </a:bodyPr>
          <a:lstStyle/>
          <a:p>
            <a:r>
              <a:rPr lang="en-GB" sz="3200" b="1" dirty="0">
                <a:solidFill>
                  <a:srgbClr val="00B0F0"/>
                </a:solidFill>
              </a:rPr>
              <a:t>Using the Pattern to influence behaviour – examples from Europe</a:t>
            </a:r>
          </a:p>
        </p:txBody>
      </p:sp>
    </p:spTree>
    <p:extLst>
      <p:ext uri="{BB962C8B-B14F-4D97-AF65-F5344CB8AC3E}">
        <p14:creationId xmlns:p14="http://schemas.microsoft.com/office/powerpoint/2010/main" val="294181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463826" y="2022768"/>
            <a:ext cx="8269357" cy="4278094"/>
          </a:xfrm>
          <a:prstGeom prst="rect">
            <a:avLst/>
          </a:prstGeom>
          <a:noFill/>
        </p:spPr>
        <p:txBody>
          <a:bodyPr wrap="square" rtlCol="0">
            <a:spAutoFit/>
          </a:bodyPr>
          <a:lstStyle/>
          <a:p>
            <a:r>
              <a:rPr lang="en-GB" sz="2200" dirty="0">
                <a:effectLst/>
                <a:latin typeface="Calibri" panose="020F0502020204030204" pitchFamily="34" charset="0"/>
                <a:ea typeface="Calibri" panose="020F0502020204030204" pitchFamily="34" charset="0"/>
              </a:rPr>
              <a:t>Modus operandi remains as it ever was:</a:t>
            </a:r>
          </a:p>
          <a:p>
            <a:endParaRPr lang="en-GB" sz="14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The provision of a co-ordinated programme of quality races across any given region.</a:t>
            </a:r>
          </a:p>
          <a:p>
            <a:pPr lvl="0"/>
            <a:r>
              <a:rPr lang="en-GB" sz="2200" dirty="0">
                <a:effectLst/>
                <a:latin typeface="Calibri" panose="020F0502020204030204" pitchFamily="34" charset="0"/>
                <a:ea typeface="Times New Roman" panose="02020603050405020304" pitchFamily="18" charset="0"/>
              </a:rPr>
              <a:t> </a:t>
            </a:r>
            <a:endParaRPr lang="en-GB" sz="22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Countries working together rather than against each other.</a:t>
            </a:r>
          </a:p>
          <a:p>
            <a:pPr marL="342900" lvl="0" indent="-342900">
              <a:buFont typeface="Courier New" panose="02070309020205020404" pitchFamily="49" charset="0"/>
              <a:buChar char="o"/>
            </a:pPr>
            <a:endParaRPr lang="en-GB" sz="22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Consistent quality control – at least regionally, albeit potential for greater consistency globally.</a:t>
            </a:r>
          </a:p>
          <a:p>
            <a:pPr lvl="0"/>
            <a:endParaRPr lang="en-GB" sz="22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Collective responsibility that sees the value of Black type protected for the future.</a:t>
            </a:r>
          </a:p>
          <a:p>
            <a:pPr lvl="0"/>
            <a:endParaRPr lang="en-GB" sz="1600" dirty="0">
              <a:effectLst/>
              <a:latin typeface="Calibri" panose="020F0502020204030204" pitchFamily="34" charset="0"/>
              <a:ea typeface="Times New Roman" panose="02020603050405020304" pitchFamily="18" charset="0"/>
            </a:endParaRPr>
          </a:p>
        </p:txBody>
      </p:sp>
      <p:sp>
        <p:nvSpPr>
          <p:cNvPr id="4" name="TextBox 3"/>
          <p:cNvSpPr txBox="1"/>
          <p:nvPr/>
        </p:nvSpPr>
        <p:spPr>
          <a:xfrm>
            <a:off x="463826" y="1256458"/>
            <a:ext cx="6915150" cy="584775"/>
          </a:xfrm>
          <a:prstGeom prst="rect">
            <a:avLst/>
          </a:prstGeom>
          <a:noFill/>
        </p:spPr>
        <p:txBody>
          <a:bodyPr wrap="square" rtlCol="0">
            <a:spAutoFit/>
          </a:bodyPr>
          <a:lstStyle/>
          <a:p>
            <a:r>
              <a:rPr lang="en-GB" sz="3200" b="1" dirty="0">
                <a:solidFill>
                  <a:srgbClr val="00B0F0"/>
                </a:solidFill>
              </a:rPr>
              <a:t>Safeguarding of the Pattern today </a:t>
            </a:r>
          </a:p>
        </p:txBody>
      </p:sp>
    </p:spTree>
    <p:extLst>
      <p:ext uri="{BB962C8B-B14F-4D97-AF65-F5344CB8AC3E}">
        <p14:creationId xmlns:p14="http://schemas.microsoft.com/office/powerpoint/2010/main" val="408799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9">
            <a:extLst>
              <a:ext uri="{FF2B5EF4-FFF2-40B4-BE49-F238E27FC236}">
                <a16:creationId xmlns:a16="http://schemas.microsoft.com/office/drawing/2014/main" xmlns="" id="{ECEF6C2F-9906-4F89-9B4F-598E9F344B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1">
            <a:extLst>
              <a:ext uri="{FF2B5EF4-FFF2-40B4-BE49-F238E27FC236}">
                <a16:creationId xmlns:a16="http://schemas.microsoft.com/office/drawing/2014/main" xmlns="" id="{91E12CD6-A76F-439F-9C98-C0211D8FD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9144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4728FD02-56A6-34E2-9E6E-6604DB8C216D}"/>
              </a:ext>
            </a:extLst>
          </p:cNvPr>
          <p:cNvPicPr>
            <a:picLocks noChangeAspect="1"/>
          </p:cNvPicPr>
          <p:nvPr/>
        </p:nvPicPr>
        <p:blipFill>
          <a:blip r:embed="rId2"/>
          <a:stretch>
            <a:fillRect/>
          </a:stretch>
        </p:blipFill>
        <p:spPr>
          <a:xfrm>
            <a:off x="0" y="0"/>
            <a:ext cx="9309887" cy="6858000"/>
          </a:xfrm>
          <a:prstGeom prst="rect">
            <a:avLst/>
          </a:prstGeom>
        </p:spPr>
      </p:pic>
    </p:spTree>
    <p:extLst>
      <p:ext uri="{BB962C8B-B14F-4D97-AF65-F5344CB8AC3E}">
        <p14:creationId xmlns:p14="http://schemas.microsoft.com/office/powerpoint/2010/main" val="416823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5" name="TextBox 4">
            <a:extLst>
              <a:ext uri="{FF2B5EF4-FFF2-40B4-BE49-F238E27FC236}">
                <a16:creationId xmlns:a16="http://schemas.microsoft.com/office/drawing/2014/main" xmlns="" id="{F08B4728-7529-AF38-F06B-28BD325E2CDA}"/>
              </a:ext>
            </a:extLst>
          </p:cNvPr>
          <p:cNvSpPr txBox="1"/>
          <p:nvPr/>
        </p:nvSpPr>
        <p:spPr>
          <a:xfrm>
            <a:off x="637150" y="1936721"/>
            <a:ext cx="7869699" cy="3939155"/>
          </a:xfrm>
          <a:prstGeom prst="rect">
            <a:avLst/>
          </a:prstGeom>
          <a:noFill/>
        </p:spPr>
        <p:txBody>
          <a:bodyPr wrap="square">
            <a:spAutoFit/>
          </a:bodyPr>
          <a:lstStyle/>
          <a:p>
            <a:pPr>
              <a:lnSpc>
                <a:spcPct val="107000"/>
              </a:lnSpc>
              <a:spcAft>
                <a:spcPts val="80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“Why bother? Why try to remember which race is better than, or inferior to, another?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Because to improve the breed, to upgrade a broodmare band, to select a stallion, to understand a catalogue page, to evaluate a family –  one must be able to recognize racing class.”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pPr>
            <a:r>
              <a:rPr lang="en-GB" sz="24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a:lnSpc>
                <a:spcPct val="107000"/>
              </a:lnSpc>
              <a:spcAft>
                <a:spcPts val="800"/>
              </a:spcAft>
              <a:buFont typeface="Calibri" panose="020F0502020204030204" pitchFamily="34" charset="0"/>
              <a:buChar char="-"/>
            </a:pPr>
            <a:r>
              <a:rPr lang="en-GB" sz="2400" i="1" dirty="0">
                <a:effectLst/>
                <a:latin typeface="Calibri" panose="020F0502020204030204" pitchFamily="34" charset="0"/>
                <a:ea typeface="Calibri" panose="020F0502020204030204" pitchFamily="34" charset="0"/>
                <a:cs typeface="Times New Roman" panose="02020603050405020304" pitchFamily="18" charset="0"/>
              </a:rPr>
              <a:t>Kent Hollingsworth, Editor of The Blood-Horse, </a:t>
            </a:r>
          </a:p>
          <a:p>
            <a:pPr lvl="0" algn="r">
              <a:lnSpc>
                <a:spcPct val="107000"/>
              </a:lnSpc>
              <a:spcAft>
                <a:spcPts val="80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January 1974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4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517663" y="1880175"/>
            <a:ext cx="8108674" cy="4447371"/>
          </a:xfrm>
          <a:prstGeom prst="rect">
            <a:avLst/>
          </a:prstGeom>
          <a:noFill/>
        </p:spPr>
        <p:txBody>
          <a:bodyPr wrap="square" rtlCol="0">
            <a:spAutoFit/>
          </a:bodyPr>
          <a:lstStyle/>
          <a:p>
            <a:pPr lvl="0"/>
            <a:endParaRPr lang="en-GB" sz="12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Concept originated in Britain in the mid-1960s, where the recommendations from a specially-appointed committee would provide the rationale for the Pattern today:</a:t>
            </a:r>
            <a:endParaRPr lang="en-GB" sz="2000" dirty="0">
              <a:effectLst/>
              <a:latin typeface="Calibri" panose="020F0502020204030204" pitchFamily="34" charset="0"/>
              <a:ea typeface="Calibri" panose="020F0502020204030204" pitchFamily="34" charset="0"/>
            </a:endParaRPr>
          </a:p>
          <a:p>
            <a:pPr marL="457200"/>
            <a:r>
              <a:rPr lang="en-GB" sz="2000" dirty="0">
                <a:effectLst/>
                <a:latin typeface="Calibri" panose="020F0502020204030204" pitchFamily="34" charset="0"/>
                <a:ea typeface="Calibri" panose="020F0502020204030204" pitchFamily="34" charset="0"/>
              </a:rPr>
              <a:t> </a:t>
            </a:r>
          </a:p>
          <a:p>
            <a:pPr marL="457200"/>
            <a:r>
              <a:rPr lang="en-GB" sz="2000" i="1" dirty="0">
                <a:effectLst/>
                <a:latin typeface="Calibri" panose="020F0502020204030204" pitchFamily="34" charset="0"/>
                <a:ea typeface="Calibri" panose="020F0502020204030204" pitchFamily="34" charset="0"/>
              </a:rPr>
              <a:t>“The Turf Authorities must ensure that a series of races over the right distances, and at the right time of the year, are available to test horses of all ages, and they must attempt to ensure that the horses remain in training long enough and race often enough to be tested properly for constitution and soundness.”</a:t>
            </a:r>
            <a:endParaRPr lang="en-GB" sz="2000" dirty="0">
              <a:effectLst/>
              <a:latin typeface="Calibri" panose="020F0502020204030204" pitchFamily="34" charset="0"/>
              <a:ea typeface="Calibri" panose="020F0502020204030204" pitchFamily="34" charset="0"/>
            </a:endParaRPr>
          </a:p>
          <a:p>
            <a:pPr marL="457200"/>
            <a:r>
              <a:rPr lang="en-GB" sz="2000" i="1" dirty="0">
                <a:effectLst/>
                <a:latin typeface="Calibri" panose="020F0502020204030204" pitchFamily="34" charset="0"/>
                <a:ea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Implementation of a comprehensive system of races, centring round the traditional programme of the Classics and other important races which had evolved in Britain during the previous two centuries.</a:t>
            </a:r>
            <a:endParaRPr lang="en-GB" sz="2000" dirty="0">
              <a:effectLst/>
              <a:latin typeface="Calibri" panose="020F0502020204030204" pitchFamily="34" charset="0"/>
              <a:ea typeface="Calibri" panose="020F0502020204030204" pitchFamily="34" charset="0"/>
            </a:endParaRPr>
          </a:p>
          <a:p>
            <a:pPr marL="457200"/>
            <a:r>
              <a:rPr lang="en-GB" sz="1200" dirty="0">
                <a:effectLst/>
                <a:latin typeface="Calibri" panose="020F0502020204030204" pitchFamily="34" charset="0"/>
                <a:ea typeface="Calibri" panose="020F0502020204030204" pitchFamily="34" charset="0"/>
              </a:rPr>
              <a:t> </a:t>
            </a:r>
          </a:p>
        </p:txBody>
      </p:sp>
      <p:sp>
        <p:nvSpPr>
          <p:cNvPr id="4" name="TextBox 3"/>
          <p:cNvSpPr txBox="1"/>
          <p:nvPr/>
        </p:nvSpPr>
        <p:spPr>
          <a:xfrm>
            <a:off x="571501" y="1295400"/>
            <a:ext cx="6915150" cy="584775"/>
          </a:xfrm>
          <a:prstGeom prst="rect">
            <a:avLst/>
          </a:prstGeom>
          <a:noFill/>
        </p:spPr>
        <p:txBody>
          <a:bodyPr wrap="square" rtlCol="0">
            <a:spAutoFit/>
          </a:bodyPr>
          <a:lstStyle/>
          <a:p>
            <a:r>
              <a:rPr lang="en-GB" sz="3200" b="1" dirty="0">
                <a:solidFill>
                  <a:srgbClr val="00B0F0"/>
                </a:solidFill>
              </a:rPr>
              <a:t>Establishment of the Pattern</a:t>
            </a:r>
          </a:p>
        </p:txBody>
      </p:sp>
    </p:spTree>
    <p:extLst>
      <p:ext uri="{BB962C8B-B14F-4D97-AF65-F5344CB8AC3E}">
        <p14:creationId xmlns:p14="http://schemas.microsoft.com/office/powerpoint/2010/main" val="188965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544582" y="1804520"/>
            <a:ext cx="8054836" cy="5062924"/>
          </a:xfrm>
          <a:prstGeom prst="rect">
            <a:avLst/>
          </a:prstGeom>
          <a:noFill/>
        </p:spPr>
        <p:txBody>
          <a:bodyPr wrap="square" rtlCol="0">
            <a:spAutoFit/>
          </a:bodyPr>
          <a:lstStyle/>
          <a:p>
            <a:pPr marL="342900" lvl="0" indent="-342900">
              <a:buFont typeface="Courier New" panose="02070309020205020404" pitchFamily="49" charset="0"/>
              <a:buChar char="o"/>
            </a:pPr>
            <a:r>
              <a:rPr lang="en-GB" sz="1900" dirty="0">
                <a:effectLst/>
                <a:ea typeface="Times New Roman" panose="02020603050405020304" pitchFamily="18" charset="0"/>
              </a:rPr>
              <a:t>At the end of the 1960s international racing within Europe was in a state of crisis.</a:t>
            </a:r>
          </a:p>
          <a:p>
            <a:pPr marL="342900" lvl="0" indent="-342900">
              <a:buFont typeface="Courier New" panose="02070309020205020404" pitchFamily="49" charset="0"/>
              <a:buChar char="o"/>
            </a:pPr>
            <a:endParaRPr lang="en-GB" sz="1900" dirty="0">
              <a:effectLst/>
              <a:ea typeface="Calibri" panose="020F0502020204030204" pitchFamily="34" charset="0"/>
            </a:endParaRPr>
          </a:p>
          <a:p>
            <a:pPr marL="342900" lvl="0" indent="-342900">
              <a:buFont typeface="Courier New" panose="02070309020205020404" pitchFamily="49" charset="0"/>
              <a:buChar char="o"/>
            </a:pPr>
            <a:r>
              <a:rPr lang="en-GB" sz="1900" dirty="0">
                <a:effectLst/>
                <a:ea typeface="Times New Roman" panose="02020603050405020304" pitchFamily="18" charset="0"/>
              </a:rPr>
              <a:t>French racing authorities were under strong pressure to restrict their races to horses trained in France.</a:t>
            </a:r>
          </a:p>
          <a:p>
            <a:pPr marL="342900" lvl="0" indent="-342900">
              <a:buFont typeface="Courier New" panose="02070309020205020404" pitchFamily="49" charset="0"/>
              <a:buChar char="o"/>
            </a:pPr>
            <a:endParaRPr lang="en-GB" sz="1900" dirty="0">
              <a:effectLst/>
              <a:ea typeface="Calibri" panose="020F0502020204030204" pitchFamily="34" charset="0"/>
            </a:endParaRPr>
          </a:p>
          <a:p>
            <a:pPr marL="342900" lvl="0" indent="-342900">
              <a:buFont typeface="Courier New" panose="02070309020205020404" pitchFamily="49" charset="0"/>
              <a:buChar char="o"/>
            </a:pPr>
            <a:r>
              <a:rPr lang="en-GB" sz="1900" dirty="0">
                <a:effectLst/>
                <a:ea typeface="Times New Roman" panose="02020603050405020304" pitchFamily="18" charset="0"/>
              </a:rPr>
              <a:t>Severe setback to international racing which had been developing steadily since end of WWII.</a:t>
            </a:r>
          </a:p>
          <a:p>
            <a:pPr marL="342900" lvl="0" indent="-342900">
              <a:buFont typeface="Courier New" panose="02070309020205020404" pitchFamily="49" charset="0"/>
              <a:buChar char="o"/>
            </a:pPr>
            <a:endParaRPr lang="en-GB" sz="1900" dirty="0">
              <a:effectLst/>
              <a:ea typeface="Calibri" panose="020F0502020204030204" pitchFamily="34" charset="0"/>
            </a:endParaRPr>
          </a:p>
          <a:p>
            <a:pPr marL="342900" lvl="0" indent="-342900">
              <a:buFont typeface="Courier New" panose="02070309020205020404" pitchFamily="49" charset="0"/>
              <a:buChar char="o"/>
            </a:pPr>
            <a:r>
              <a:rPr lang="en-GB" sz="1900" dirty="0">
                <a:effectLst/>
                <a:ea typeface="Times New Roman" panose="02020603050405020304" pitchFamily="18" charset="0"/>
              </a:rPr>
              <a:t>Solution to the crisis was the creation of the European Pattern race system in 1971.</a:t>
            </a:r>
          </a:p>
          <a:p>
            <a:pPr lvl="0"/>
            <a:endParaRPr lang="en-GB" sz="1900" dirty="0">
              <a:effectLst/>
              <a:ea typeface="Times New Roman" panose="02020603050405020304" pitchFamily="18" charset="0"/>
            </a:endParaRPr>
          </a:p>
          <a:p>
            <a:pPr marL="342900" lvl="0" indent="-342900">
              <a:buFont typeface="Courier New" panose="02070309020205020404" pitchFamily="49" charset="0"/>
              <a:buChar char="o"/>
            </a:pPr>
            <a:r>
              <a:rPr lang="en-GB" sz="1900" dirty="0">
                <a:effectLst/>
                <a:ea typeface="Times New Roman" panose="02020603050405020304" pitchFamily="18" charset="0"/>
              </a:rPr>
              <a:t>Successful creation of the Pattern depended on application of internationally agreed judgements of quality.</a:t>
            </a:r>
          </a:p>
          <a:p>
            <a:pPr marL="342900" lvl="0" indent="-342900">
              <a:buFont typeface="Courier New" panose="02070309020205020404" pitchFamily="49" charset="0"/>
              <a:buChar char="o"/>
            </a:pPr>
            <a:endParaRPr lang="en-GB" sz="1900" dirty="0">
              <a:effectLst/>
              <a:ea typeface="Calibri" panose="020F0502020204030204" pitchFamily="34" charset="0"/>
            </a:endParaRPr>
          </a:p>
          <a:p>
            <a:pPr marL="342900" lvl="0" indent="-342900">
              <a:buFont typeface="Courier New" panose="02070309020205020404" pitchFamily="49" charset="0"/>
              <a:buChar char="o"/>
            </a:pPr>
            <a:r>
              <a:rPr lang="en-GB" sz="1900" dirty="0">
                <a:effectLst/>
                <a:ea typeface="Times New Roman" panose="02020603050405020304" pitchFamily="18" charset="0"/>
              </a:rPr>
              <a:t>Led to the division of all the races within the Pattern into three Groups: </a:t>
            </a:r>
            <a:r>
              <a:rPr lang="en-GB" sz="1900" dirty="0">
                <a:solidFill>
                  <a:srgbClr val="333333"/>
                </a:solidFill>
                <a:effectLst/>
                <a:ea typeface="Times New Roman" panose="02020603050405020304" pitchFamily="18" charset="0"/>
              </a:rPr>
              <a:t/>
            </a:r>
            <a:br>
              <a:rPr lang="en-GB" sz="1900" dirty="0">
                <a:solidFill>
                  <a:srgbClr val="333333"/>
                </a:solidFill>
                <a:effectLst/>
                <a:ea typeface="Times New Roman" panose="02020603050405020304" pitchFamily="18" charset="0"/>
              </a:rPr>
            </a:br>
            <a:r>
              <a:rPr lang="en-GB" sz="1900" dirty="0">
                <a:effectLst/>
                <a:ea typeface="Times New Roman" panose="02020603050405020304" pitchFamily="18" charset="0"/>
              </a:rPr>
              <a:t>Group 1, Group 2, Group 3 .</a:t>
            </a:r>
            <a:endParaRPr lang="en-GB" sz="1900" dirty="0">
              <a:effectLst/>
              <a:ea typeface="Calibri" panose="020F0502020204030204" pitchFamily="34" charset="0"/>
            </a:endParaRPr>
          </a:p>
        </p:txBody>
      </p:sp>
      <p:sp>
        <p:nvSpPr>
          <p:cNvPr id="4" name="TextBox 3"/>
          <p:cNvSpPr txBox="1"/>
          <p:nvPr/>
        </p:nvSpPr>
        <p:spPr>
          <a:xfrm>
            <a:off x="404233" y="1179522"/>
            <a:ext cx="6915150" cy="584775"/>
          </a:xfrm>
          <a:prstGeom prst="rect">
            <a:avLst/>
          </a:prstGeom>
          <a:noFill/>
        </p:spPr>
        <p:txBody>
          <a:bodyPr wrap="square" rtlCol="0">
            <a:spAutoFit/>
          </a:bodyPr>
          <a:lstStyle/>
          <a:p>
            <a:r>
              <a:rPr lang="en-GB" sz="3200" b="1" dirty="0">
                <a:solidFill>
                  <a:srgbClr val="00B0F0"/>
                </a:solidFill>
              </a:rPr>
              <a:t>Creation of the European Pattern</a:t>
            </a:r>
          </a:p>
        </p:txBody>
      </p:sp>
    </p:spTree>
    <p:extLst>
      <p:ext uri="{BB962C8B-B14F-4D97-AF65-F5344CB8AC3E}">
        <p14:creationId xmlns:p14="http://schemas.microsoft.com/office/powerpoint/2010/main" val="411554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517663" y="2372618"/>
            <a:ext cx="8108674" cy="3477875"/>
          </a:xfrm>
          <a:prstGeom prst="rect">
            <a:avLst/>
          </a:prstGeom>
          <a:noFill/>
        </p:spPr>
        <p:txBody>
          <a:bodyPr wrap="square" rtlCol="0">
            <a:spAutoFit/>
          </a:bodyPr>
          <a:lstStyle/>
          <a:p>
            <a:pPr lvl="0"/>
            <a:endParaRPr lang="en-GB" sz="2000" b="1" dirty="0">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Set up by Member Countries to regulate the European Pattern as a whole.</a:t>
            </a:r>
          </a:p>
          <a:p>
            <a:pPr marL="342900" lvl="0" indent="-342900">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Given responsibility to prevent mutually damaging clashes in different countries at Group 1 and Group 2 level, and for sanctioning the introduction of new races or any major changes.</a:t>
            </a:r>
          </a:p>
          <a:p>
            <a:pPr marL="342900" lvl="0" indent="-342900">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Control of the committee is exercised within the framework of detailed Terms of Reference and Ground Rules, ensuring good governance as well as consistent and strict quality control processes are in place.</a:t>
            </a:r>
            <a:endParaRPr lang="en-GB" sz="2000" dirty="0">
              <a:effectLst/>
              <a:latin typeface="Calibri" panose="020F0502020204030204" pitchFamily="34" charset="0"/>
              <a:ea typeface="Calibri" panose="020F0502020204030204" pitchFamily="34" charset="0"/>
            </a:endParaRPr>
          </a:p>
        </p:txBody>
      </p:sp>
      <p:sp>
        <p:nvSpPr>
          <p:cNvPr id="4" name="TextBox 3"/>
          <p:cNvSpPr txBox="1"/>
          <p:nvPr/>
        </p:nvSpPr>
        <p:spPr>
          <a:xfrm>
            <a:off x="571501" y="1295400"/>
            <a:ext cx="6836464" cy="1077218"/>
          </a:xfrm>
          <a:prstGeom prst="rect">
            <a:avLst/>
          </a:prstGeom>
          <a:noFill/>
        </p:spPr>
        <p:txBody>
          <a:bodyPr wrap="square" rtlCol="0">
            <a:spAutoFit/>
          </a:bodyPr>
          <a:lstStyle/>
          <a:p>
            <a:r>
              <a:rPr lang="en-GB" sz="3200" b="1" dirty="0">
                <a:solidFill>
                  <a:srgbClr val="00B0F0"/>
                </a:solidFill>
              </a:rPr>
              <a:t>Creation of the European Pattern Committee </a:t>
            </a:r>
          </a:p>
        </p:txBody>
      </p:sp>
    </p:spTree>
    <p:extLst>
      <p:ext uri="{BB962C8B-B14F-4D97-AF65-F5344CB8AC3E}">
        <p14:creationId xmlns:p14="http://schemas.microsoft.com/office/powerpoint/2010/main" val="338075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571500" y="2002363"/>
            <a:ext cx="8362952" cy="4401205"/>
          </a:xfrm>
          <a:prstGeom prst="rect">
            <a:avLst/>
          </a:prstGeom>
          <a:noFill/>
        </p:spPr>
        <p:txBody>
          <a:bodyPr wrap="square" rtlCol="0">
            <a:spAutoFit/>
          </a:bodyPr>
          <a:lstStyle/>
          <a:p>
            <a:pPr marL="446088" indent="-446088">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What followed was mounting levels of investment in racing and breeding. </a:t>
            </a:r>
          </a:p>
          <a:p>
            <a:pPr marL="0" lvl="1"/>
            <a:endParaRPr lang="en-GB" sz="2000" dirty="0">
              <a:effectLst/>
              <a:latin typeface="Calibri" panose="020F0502020204030204" pitchFamily="34" charset="0"/>
              <a:ea typeface="Calibri" panose="020F0502020204030204" pitchFamily="34" charset="0"/>
            </a:endParaRPr>
          </a:p>
          <a:p>
            <a:pPr marL="446088" indent="-446088">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Development of  a complex and vast international business.</a:t>
            </a:r>
          </a:p>
          <a:p>
            <a:pPr marL="446088" lvl="1" indent="-446088">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446088" indent="-446088">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Race programme, breeding industry and bloodstock markets are interdependent.</a:t>
            </a:r>
          </a:p>
          <a:p>
            <a:pPr marL="446088" lvl="1" indent="-446088">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446088" indent="-446088">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The Group race programme started to prove inadequate for identification of all racehorses of superior merit.</a:t>
            </a:r>
          </a:p>
          <a:p>
            <a:pPr marL="446088" lvl="1" indent="-446088">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446088" indent="-446088">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A fourth layer of quality below the Pattern gained increasing importance, namely ‘Listed races’.</a:t>
            </a:r>
          </a:p>
          <a:p>
            <a:pPr marL="446088" lvl="1" indent="-446088">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446088" indent="-446088">
              <a:buFont typeface="Courier New" panose="02070309020205020404" pitchFamily="49" charset="0"/>
              <a:buChar char="o"/>
            </a:pPr>
            <a:r>
              <a:rPr lang="en-GB" sz="2000" dirty="0">
                <a:effectLst/>
                <a:latin typeface="Calibri" panose="020F0502020204030204" pitchFamily="34" charset="0"/>
                <a:ea typeface="Times New Roman" panose="02020603050405020304" pitchFamily="18" charset="0"/>
              </a:rPr>
              <a:t>Regulation of Listed races commenced in the mid-1980s.</a:t>
            </a:r>
            <a:endParaRPr lang="en-GB" sz="2000" dirty="0">
              <a:effectLst/>
              <a:latin typeface="Calibri" panose="020F0502020204030204" pitchFamily="34" charset="0"/>
              <a:ea typeface="Calibri" panose="020F0502020204030204" pitchFamily="34" charset="0"/>
            </a:endParaRPr>
          </a:p>
        </p:txBody>
      </p:sp>
      <p:sp>
        <p:nvSpPr>
          <p:cNvPr id="4" name="TextBox 3"/>
          <p:cNvSpPr txBox="1"/>
          <p:nvPr/>
        </p:nvSpPr>
        <p:spPr>
          <a:xfrm>
            <a:off x="571500" y="1240616"/>
            <a:ext cx="6915150" cy="584775"/>
          </a:xfrm>
          <a:prstGeom prst="rect">
            <a:avLst/>
          </a:prstGeom>
          <a:noFill/>
        </p:spPr>
        <p:txBody>
          <a:bodyPr wrap="square" rtlCol="0">
            <a:spAutoFit/>
          </a:bodyPr>
          <a:lstStyle/>
          <a:p>
            <a:r>
              <a:rPr lang="en-GB" sz="3200" b="1" dirty="0">
                <a:solidFill>
                  <a:srgbClr val="00B0F0"/>
                </a:solidFill>
              </a:rPr>
              <a:t>Listed Races </a:t>
            </a:r>
          </a:p>
        </p:txBody>
      </p:sp>
    </p:spTree>
    <p:extLst>
      <p:ext uri="{BB962C8B-B14F-4D97-AF65-F5344CB8AC3E}">
        <p14:creationId xmlns:p14="http://schemas.microsoft.com/office/powerpoint/2010/main" val="193481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571500" y="2002363"/>
            <a:ext cx="8362952" cy="4524315"/>
          </a:xfrm>
          <a:prstGeom prst="rect">
            <a:avLst/>
          </a:prstGeom>
          <a:noFill/>
        </p:spPr>
        <p:txBody>
          <a:bodyPr wrap="square" rtlCol="0">
            <a:spAutoFit/>
          </a:bodyPr>
          <a:lstStyle/>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rPr>
              <a:t>The American Graded Stakes Committee (AGSC) -  founded by the Thoroughbred Owners and Breeders Association (TOBA) in 1973.</a:t>
            </a:r>
          </a:p>
          <a:p>
            <a:r>
              <a:rPr lang="en-GB" sz="1800" dirty="0">
                <a:effectLst/>
                <a:latin typeface="Calibri" panose="020F0502020204030204" pitchFamily="34" charset="0"/>
                <a:ea typeface="Calibri" panose="020F0502020204030204" pitchFamily="34" charset="0"/>
              </a:rPr>
              <a:t> </a:t>
            </a:r>
          </a:p>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rPr>
              <a:t>The AGSC evaluates and affirms the relative quality of races, identified as Grade 1, Grade 2, Grade 3 and Listed.</a:t>
            </a:r>
          </a:p>
          <a:p>
            <a:r>
              <a:rPr lang="en-GB" sz="1800" dirty="0">
                <a:effectLst/>
                <a:latin typeface="Calibri" panose="020F0502020204030204" pitchFamily="34" charset="0"/>
                <a:ea typeface="Calibri" panose="020F0502020204030204" pitchFamily="34" charset="0"/>
              </a:rPr>
              <a:t> </a:t>
            </a:r>
          </a:p>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rPr>
              <a:t>The grading of US races began, primarily at the request of European authorities, anxious for North America to have a method similar to the European Pattern race system, for identifying the highest quality races, and therefore helping to identify superior breeding stock.</a:t>
            </a:r>
          </a:p>
          <a:p>
            <a:r>
              <a:rPr lang="en-GB" sz="1800" dirty="0">
                <a:effectLst/>
                <a:latin typeface="Calibri" panose="020F0502020204030204" pitchFamily="34" charset="0"/>
                <a:ea typeface="Calibri" panose="020F0502020204030204" pitchFamily="34" charset="0"/>
              </a:rPr>
              <a:t> </a:t>
            </a:r>
          </a:p>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rPr>
              <a:t>The Blood-Horse published the first list of 330 North American Graded Stakes at the beginning of 1974.</a:t>
            </a:r>
          </a:p>
          <a:p>
            <a:r>
              <a:rPr lang="en-GB" sz="1800" dirty="0">
                <a:effectLst/>
                <a:latin typeface="Calibri" panose="020F0502020204030204" pitchFamily="34" charset="0"/>
                <a:ea typeface="Calibri" panose="020F0502020204030204" pitchFamily="34" charset="0"/>
              </a:rPr>
              <a:t> </a:t>
            </a:r>
          </a:p>
          <a:p>
            <a:pPr marL="285750"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rPr>
              <a:t>In 1981 the International Cataloguing Standards Committee (ICSC) was formed “to achieve uniformity of cataloguing standards throughout the world”.</a:t>
            </a:r>
          </a:p>
        </p:txBody>
      </p:sp>
      <p:sp>
        <p:nvSpPr>
          <p:cNvPr id="4" name="TextBox 3"/>
          <p:cNvSpPr txBox="1"/>
          <p:nvPr/>
        </p:nvSpPr>
        <p:spPr>
          <a:xfrm>
            <a:off x="571500" y="1295400"/>
            <a:ext cx="8000999" cy="584775"/>
          </a:xfrm>
          <a:prstGeom prst="rect">
            <a:avLst/>
          </a:prstGeom>
          <a:noFill/>
        </p:spPr>
        <p:txBody>
          <a:bodyPr wrap="square" rtlCol="0">
            <a:spAutoFit/>
          </a:bodyPr>
          <a:lstStyle/>
          <a:p>
            <a:r>
              <a:rPr lang="en-GB" sz="3200" b="1" dirty="0">
                <a:solidFill>
                  <a:srgbClr val="00B0F0"/>
                </a:solidFill>
              </a:rPr>
              <a:t>The American Graded Stakes Committee </a:t>
            </a:r>
          </a:p>
        </p:txBody>
      </p:sp>
    </p:spTree>
    <p:extLst>
      <p:ext uri="{BB962C8B-B14F-4D97-AF65-F5344CB8AC3E}">
        <p14:creationId xmlns:p14="http://schemas.microsoft.com/office/powerpoint/2010/main" val="381725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41" y="3140"/>
            <a:ext cx="9112718" cy="1060505"/>
          </a:xfrm>
          <a:prstGeom prst="rect">
            <a:avLst/>
          </a:prstGeom>
        </p:spPr>
      </p:pic>
      <p:sp>
        <p:nvSpPr>
          <p:cNvPr id="3" name="TextBox 2"/>
          <p:cNvSpPr txBox="1"/>
          <p:nvPr/>
        </p:nvSpPr>
        <p:spPr>
          <a:xfrm>
            <a:off x="331304" y="2279375"/>
            <a:ext cx="8401879" cy="4154984"/>
          </a:xfrm>
          <a:prstGeom prst="rect">
            <a:avLst/>
          </a:prstGeom>
          <a:noFill/>
        </p:spPr>
        <p:txBody>
          <a:bodyPr wrap="square" rtlCol="0">
            <a:spAutoFit/>
          </a:bodyPr>
          <a:lstStyle/>
          <a:p>
            <a:pPr marL="342900" lvl="0" indent="-342900">
              <a:buFont typeface="Courier New" panose="02070309020205020404" pitchFamily="49" charset="0"/>
              <a:buChar char="o"/>
            </a:pPr>
            <a:endParaRPr lang="en-GB" sz="2200" dirty="0">
              <a:effectLst/>
              <a:latin typeface="Calibri" panose="020F0502020204030204" pitchFamily="34" charset="0"/>
              <a:ea typeface="Times New Roman" panose="02020603050405020304" pitchFamily="18"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The universally recognised benefits of the Pattern race system led to its adoption in practically all countries in which thoroughbred racing takes place.</a:t>
            </a:r>
          </a:p>
          <a:p>
            <a:pPr lvl="0"/>
            <a:endParaRPr lang="en-GB" sz="22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Across the globe, races habitually contested by the best horses available confer the most prestige on the winners.</a:t>
            </a:r>
          </a:p>
          <a:p>
            <a:pPr lvl="0"/>
            <a:endParaRPr lang="en-GB" sz="22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200" dirty="0">
                <a:effectLst/>
                <a:latin typeface="Calibri" panose="020F0502020204030204" pitchFamily="34" charset="0"/>
                <a:ea typeface="Times New Roman" panose="02020603050405020304" pitchFamily="18" charset="0"/>
              </a:rPr>
              <a:t>Some countries refer to these as ‘Graded races’, although they tend to be divided into three grades to correspond with the original Groups of the European Pattern.</a:t>
            </a:r>
          </a:p>
          <a:p>
            <a:pPr lvl="0"/>
            <a:endParaRPr lang="en-GB" sz="2200" dirty="0">
              <a:effectLst/>
              <a:latin typeface="Calibri" panose="020F0502020204030204" pitchFamily="34" charset="0"/>
              <a:ea typeface="Calibri" panose="020F0502020204030204" pitchFamily="34" charset="0"/>
            </a:endParaRPr>
          </a:p>
        </p:txBody>
      </p:sp>
      <p:sp>
        <p:nvSpPr>
          <p:cNvPr id="4" name="TextBox 3"/>
          <p:cNvSpPr txBox="1"/>
          <p:nvPr/>
        </p:nvSpPr>
        <p:spPr>
          <a:xfrm>
            <a:off x="410817" y="1202157"/>
            <a:ext cx="8401878" cy="1077218"/>
          </a:xfrm>
          <a:prstGeom prst="rect">
            <a:avLst/>
          </a:prstGeom>
          <a:noFill/>
        </p:spPr>
        <p:txBody>
          <a:bodyPr wrap="square" rtlCol="0">
            <a:spAutoFit/>
          </a:bodyPr>
          <a:lstStyle/>
          <a:p>
            <a:r>
              <a:rPr lang="en-GB" sz="3200" b="1" dirty="0">
                <a:solidFill>
                  <a:srgbClr val="00B0F0"/>
                </a:solidFill>
              </a:rPr>
              <a:t>Worldwide Adoption of the Group and Listed Race System  </a:t>
            </a:r>
          </a:p>
        </p:txBody>
      </p:sp>
    </p:spTree>
    <p:extLst>
      <p:ext uri="{BB962C8B-B14F-4D97-AF65-F5344CB8AC3E}">
        <p14:creationId xmlns:p14="http://schemas.microsoft.com/office/powerpoint/2010/main" val="1112955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HA PowerPoint template_NEW" id="{1B2904D3-79AA-4570-B04C-DF72CD1F359C}" vid="{36F2E5FF-7466-418F-8AC3-3E4550A51063}"/>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d47c8e-3daa-46b4-85f4-9434abb222f3">
      <Terms xmlns="http://schemas.microsoft.com/office/infopath/2007/PartnerControls"/>
    </lcf76f155ced4ddcb4097134ff3c332f>
    <TaxCatchAll xmlns="a7ec3259-037c-44c4-8a7e-b1a29b652a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94E48B23064A44BBDC843E27DD823F" ma:contentTypeVersion="16" ma:contentTypeDescription="Create a new document." ma:contentTypeScope="" ma:versionID="91880252bfd16be44dfab5c21e7baee0">
  <xsd:schema xmlns:xsd="http://www.w3.org/2001/XMLSchema" xmlns:xs="http://www.w3.org/2001/XMLSchema" xmlns:p="http://schemas.microsoft.com/office/2006/metadata/properties" xmlns:ns2="91d47c8e-3daa-46b4-85f4-9434abb222f3" xmlns:ns3="a7ec3259-037c-44c4-8a7e-b1a29b652a59" targetNamespace="http://schemas.microsoft.com/office/2006/metadata/properties" ma:root="true" ma:fieldsID="0e8a652718fecbb2b980917acb617aaf" ns2:_="" ns3:_="">
    <xsd:import namespace="91d47c8e-3daa-46b4-85f4-9434abb222f3"/>
    <xsd:import namespace="a7ec3259-037c-44c4-8a7e-b1a29b652a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47c8e-3daa-46b4-85f4-9434abb22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b4b6add-3b43-4642-a623-af329c6b0e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ec3259-037c-44c4-8a7e-b1a29b652a5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96c8c4a-c24c-4087-ba9d-d30da8099fe2}" ma:internalName="TaxCatchAll" ma:showField="CatchAllData" ma:web="a7ec3259-037c-44c4-8a7e-b1a29b652a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D535D-3EF3-4C3E-BDAC-AA285E34B439}">
  <ds:schemaRefs>
    <ds:schemaRef ds:uri="http://purl.org/dc/terms/"/>
    <ds:schemaRef ds:uri="http://schemas.microsoft.com/office/2006/documentManagement/types"/>
    <ds:schemaRef ds:uri="http://schemas.microsoft.com/office/2006/metadata/properties"/>
    <ds:schemaRef ds:uri="http://purl.org/dc/elements/1.1/"/>
    <ds:schemaRef ds:uri="96697812-2ee1-4527-8b52-793614cfb13e"/>
    <ds:schemaRef ds:uri="http://schemas.openxmlformats.org/package/2006/metadata/core-properties"/>
    <ds:schemaRef ds:uri="10bd9dc3-d29a-4161-b4ad-d25f360d3f84"/>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31D2CF-B9F9-4A0C-A27F-1B7EB997C4E8}">
  <ds:schemaRefs>
    <ds:schemaRef ds:uri="http://schemas.microsoft.com/sharepoint/v3/contenttype/forms"/>
  </ds:schemaRefs>
</ds:datastoreItem>
</file>

<file path=customXml/itemProps3.xml><?xml version="1.0" encoding="utf-8"?>
<ds:datastoreItem xmlns:ds="http://schemas.openxmlformats.org/officeDocument/2006/customXml" ds:itemID="{73EE0850-0540-430F-AAAC-07FA0FFF30FC}"/>
</file>

<file path=docProps/app.xml><?xml version="1.0" encoding="utf-8"?>
<Properties xmlns="http://schemas.openxmlformats.org/officeDocument/2006/extended-properties" xmlns:vt="http://schemas.openxmlformats.org/officeDocument/2006/docPropsVTypes">
  <Template/>
  <TotalTime>1314</TotalTime>
  <Words>1013</Words>
  <Application>Microsoft Office PowerPoint</Application>
  <PresentationFormat>On-screen Show (4:3)</PresentationFormat>
  <Paragraphs>207</Paragraphs>
  <Slides>28</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Narrow</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Quinn</dc:creator>
  <cp:lastModifiedBy>Justine Sclater</cp:lastModifiedBy>
  <cp:revision>26</cp:revision>
  <dcterms:created xsi:type="dcterms:W3CDTF">2017-02-14T15:06:23Z</dcterms:created>
  <dcterms:modified xsi:type="dcterms:W3CDTF">2022-06-29T02:24:35Z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0x01010014A690AF6F438140A789075D4970E5BA</vt:lpwstr>
  </property>
  <property fmtid="{D5CDD505-2E9C-101B-9397-08002B2CF9AE}" pid="3" name="Order">
    <vt:r8>48800</vt:r8>
  </property>
  <property fmtid="{D5CDD505-2E9C-101B-9397-08002B2CF9AE}" pid="4" name="MediaServiceImageTags">
    <vt:lpwstr/>
  </property>
</Properties>
</file>